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5"/>
  </p:notesMasterIdLst>
  <p:handoutMasterIdLst>
    <p:handoutMasterId r:id="rId26"/>
  </p:handoutMasterIdLst>
  <p:sldIdLst>
    <p:sldId id="643" r:id="rId6"/>
    <p:sldId id="561" r:id="rId7"/>
    <p:sldId id="644" r:id="rId8"/>
    <p:sldId id="645" r:id="rId9"/>
    <p:sldId id="646" r:id="rId10"/>
    <p:sldId id="647" r:id="rId11"/>
    <p:sldId id="648" r:id="rId12"/>
    <p:sldId id="661" r:id="rId13"/>
    <p:sldId id="649" r:id="rId14"/>
    <p:sldId id="650" r:id="rId15"/>
    <p:sldId id="654" r:id="rId16"/>
    <p:sldId id="653" r:id="rId17"/>
    <p:sldId id="652" r:id="rId18"/>
    <p:sldId id="656" r:id="rId19"/>
    <p:sldId id="658" r:id="rId20"/>
    <p:sldId id="657" r:id="rId21"/>
    <p:sldId id="651" r:id="rId22"/>
    <p:sldId id="655" r:id="rId23"/>
    <p:sldId id="662" r:id="rId24"/>
  </p:sldIdLst>
  <p:sldSz cx="9144000" cy="6858000" type="screen4x3"/>
  <p:notesSz cx="7010400" cy="9159875"/>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552" userDrawn="1">
          <p15:clr>
            <a:srgbClr val="A4A3A4"/>
          </p15:clr>
        </p15:guide>
        <p15:guide id="2" pos="216" userDrawn="1">
          <p15:clr>
            <a:srgbClr val="A4A3A4"/>
          </p15:clr>
        </p15:guide>
        <p15:guide id="3" pos="5544" userDrawn="1">
          <p15:clr>
            <a:srgbClr val="A4A3A4"/>
          </p15:clr>
        </p15:guide>
        <p15:guide id="4" orient="horz" pos="696" userDrawn="1">
          <p15:clr>
            <a:srgbClr val="A4A3A4"/>
          </p15:clr>
        </p15:guide>
        <p15:guide id="5" orient="horz" pos="558">
          <p15:clr>
            <a:srgbClr val="A4A3A4"/>
          </p15:clr>
        </p15:guide>
      </p15:sldGuideLst>
    </p:ext>
    <p:ext uri="{2D200454-40CA-4A62-9FC3-DE9A4176ACB9}">
      <p15:notesGuideLst xmlns="" xmlns:p15="http://schemas.microsoft.com/office/powerpoint/2012/main">
        <p15:guide id="1" orient="horz" pos="2884">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enega, Erik A" initials="DEA" lastIdx="2" clrIdx="6"/>
  <p:cmAuthor id="1" name="Sturgill, Chris" initials="SC" lastIdx="2" clrIdx="0">
    <p:extLst/>
  </p:cmAuthor>
  <p:cmAuthor id="2" name="Kmiec, Josh" initials="KJ" lastIdx="1" clrIdx="1">
    <p:extLst/>
  </p:cmAuthor>
  <p:cmAuthor id="3" name="White, Joe N" initials="WJN" lastIdx="5" clrIdx="2"/>
  <p:cmAuthor id="4" name="Seibel, JoAnne D" initials="SJD" lastIdx="2" clrIdx="3"/>
  <p:cmAuthor id="5" name="Barone, Kristen M" initials="BKM" lastIdx="2" clrIdx="4"/>
  <p:cmAuthor id="6" name="Deonarine, Balvinder" initials="DB" lastIdx="3"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83D7"/>
    <a:srgbClr val="FF8302"/>
    <a:srgbClr val="69C0FB"/>
    <a:srgbClr val="70AE01"/>
    <a:srgbClr val="5F6062"/>
    <a:srgbClr val="1F92DA"/>
    <a:srgbClr val="E7E7E7"/>
    <a:srgbClr val="CBCBCB"/>
    <a:srgbClr val="5EC8ED"/>
    <a:srgbClr val="B0C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1" autoAdjust="0"/>
    <p:restoredTop sz="95673" autoAdjust="0"/>
  </p:normalViewPr>
  <p:slideViewPr>
    <p:cSldViewPr snapToGrid="0">
      <p:cViewPr varScale="1">
        <p:scale>
          <a:sx n="76" d="100"/>
          <a:sy n="76" d="100"/>
        </p:scale>
        <p:origin x="-102" y="-102"/>
      </p:cViewPr>
      <p:guideLst>
        <p:guide orient="horz" pos="552"/>
        <p:guide orient="horz" pos="696"/>
        <p:guide orient="horz" pos="558"/>
        <p:guide pos="216"/>
        <p:guide pos="5544"/>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33" d="100"/>
        <a:sy n="33" d="100"/>
      </p:scale>
      <p:origin x="0" y="0"/>
    </p:cViewPr>
  </p:sorterViewPr>
  <p:notesViewPr>
    <p:cSldViewPr snapToGrid="0">
      <p:cViewPr varScale="1">
        <p:scale>
          <a:sx n="89" d="100"/>
          <a:sy n="89" d="100"/>
        </p:scale>
        <p:origin x="-1344" y="-120"/>
      </p:cViewPr>
      <p:guideLst>
        <p:guide orient="horz" pos="2884"/>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84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a:latin typeface="Arial" pitchFamily="-110" charset="0"/>
                <a:ea typeface="+mn-ea"/>
                <a:cs typeface="+mn-cs"/>
              </a:defRPr>
            </a:lvl1pPr>
          </a:lstStyle>
          <a:p>
            <a:pPr>
              <a:defRPr/>
            </a:pPr>
            <a:endParaRPr lang="en-US" dirty="0"/>
          </a:p>
        </p:txBody>
      </p:sp>
      <p:sp>
        <p:nvSpPr>
          <p:cNvPr id="36867" name="Rectangle 3"/>
          <p:cNvSpPr>
            <a:spLocks noGrp="1" noChangeArrowheads="1"/>
          </p:cNvSpPr>
          <p:nvPr>
            <p:ph type="dt" sz="quarter" idx="1"/>
          </p:nvPr>
        </p:nvSpPr>
        <p:spPr bwMode="auto">
          <a:xfrm>
            <a:off x="3971925" y="0"/>
            <a:ext cx="30384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a:latin typeface="Arial" pitchFamily="-110" charset="0"/>
                <a:ea typeface="+mn-ea"/>
                <a:cs typeface="+mn-cs"/>
              </a:defRPr>
            </a:lvl1pPr>
          </a:lstStyle>
          <a:p>
            <a:pPr>
              <a:defRPr/>
            </a:pPr>
            <a:endParaRPr lang="en-US" dirty="0"/>
          </a:p>
        </p:txBody>
      </p:sp>
      <p:sp>
        <p:nvSpPr>
          <p:cNvPr id="36868" name="Rectangle 4"/>
          <p:cNvSpPr>
            <a:spLocks noGrp="1" noChangeArrowheads="1"/>
          </p:cNvSpPr>
          <p:nvPr>
            <p:ph type="ftr" sz="quarter" idx="2"/>
          </p:nvPr>
        </p:nvSpPr>
        <p:spPr bwMode="auto">
          <a:xfrm>
            <a:off x="0" y="8702675"/>
            <a:ext cx="30384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atin typeface="Arial" pitchFamily="-110" charset="0"/>
                <a:ea typeface="+mn-ea"/>
                <a:cs typeface="+mn-cs"/>
              </a:defRPr>
            </a:lvl1pPr>
          </a:lstStyle>
          <a:p>
            <a:pPr>
              <a:defRPr/>
            </a:pPr>
            <a:endParaRPr lang="en-US" dirty="0"/>
          </a:p>
        </p:txBody>
      </p:sp>
      <p:sp>
        <p:nvSpPr>
          <p:cNvPr id="36869" name="Rectangle 5"/>
          <p:cNvSpPr>
            <a:spLocks noGrp="1" noChangeArrowheads="1"/>
          </p:cNvSpPr>
          <p:nvPr>
            <p:ph type="sldNum" sz="quarter" idx="3"/>
          </p:nvPr>
        </p:nvSpPr>
        <p:spPr bwMode="auto">
          <a:xfrm>
            <a:off x="3971925" y="8702675"/>
            <a:ext cx="30384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a typeface="MS PGothic" panose="020B0600070205080204" pitchFamily="34" charset="-128"/>
              </a:defRPr>
            </a:lvl1pPr>
          </a:lstStyle>
          <a:p>
            <a:pPr>
              <a:defRPr/>
            </a:pPr>
            <a:fld id="{79E1A1AB-BDE4-4A59-A50C-1F31FD71AB5E}" type="slidenum">
              <a:rPr lang="en-US" altLang="en-US"/>
              <a:pPr>
                <a:defRPr/>
              </a:pPr>
              <a:t>‹#›</a:t>
            </a:fld>
            <a:endParaRPr lang="en-US" altLang="en-US" dirty="0"/>
          </a:p>
        </p:txBody>
      </p:sp>
    </p:spTree>
    <p:extLst>
      <p:ext uri="{BB962C8B-B14F-4D97-AF65-F5344CB8AC3E}">
        <p14:creationId xmlns:p14="http://schemas.microsoft.com/office/powerpoint/2010/main" val="565521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a:latin typeface="Arial" pitchFamily="-110" charset="0"/>
                <a:ea typeface="+mn-ea"/>
                <a:cs typeface="+mn-cs"/>
              </a:defRPr>
            </a:lvl1pPr>
          </a:lstStyle>
          <a:p>
            <a:pPr>
              <a:defRPr/>
            </a:pPr>
            <a:endParaRPr lang="en-US" dirty="0"/>
          </a:p>
        </p:txBody>
      </p:sp>
      <p:sp>
        <p:nvSpPr>
          <p:cNvPr id="8195" name="Rectangle 3"/>
          <p:cNvSpPr>
            <a:spLocks noGrp="1" noChangeArrowheads="1"/>
          </p:cNvSpPr>
          <p:nvPr>
            <p:ph type="dt" idx="1"/>
          </p:nvPr>
        </p:nvSpPr>
        <p:spPr bwMode="auto">
          <a:xfrm>
            <a:off x="3971925" y="0"/>
            <a:ext cx="30384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a:latin typeface="Arial" pitchFamily="-110" charset="0"/>
                <a:ea typeface="+mn-ea"/>
                <a:cs typeface="+mn-cs"/>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216025" y="687388"/>
            <a:ext cx="4579938" cy="34337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35038" y="4351338"/>
            <a:ext cx="5140325" cy="4121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702675"/>
            <a:ext cx="30384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atin typeface="Arial" pitchFamily="-110" charset="0"/>
                <a:ea typeface="+mn-ea"/>
                <a:cs typeface="+mn-cs"/>
              </a:defRPr>
            </a:lvl1pPr>
          </a:lstStyle>
          <a:p>
            <a:pPr>
              <a:defRPr/>
            </a:pPr>
            <a:endParaRPr lang="en-US" dirty="0"/>
          </a:p>
        </p:txBody>
      </p:sp>
      <p:sp>
        <p:nvSpPr>
          <p:cNvPr id="8199" name="Rectangle 7"/>
          <p:cNvSpPr>
            <a:spLocks noGrp="1" noChangeArrowheads="1"/>
          </p:cNvSpPr>
          <p:nvPr>
            <p:ph type="sldNum" sz="quarter" idx="5"/>
          </p:nvPr>
        </p:nvSpPr>
        <p:spPr bwMode="auto">
          <a:xfrm>
            <a:off x="3971925" y="8702675"/>
            <a:ext cx="30384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a typeface="MS PGothic" panose="020B0600070205080204" pitchFamily="34" charset="-128"/>
              </a:defRPr>
            </a:lvl1pPr>
          </a:lstStyle>
          <a:p>
            <a:pPr>
              <a:defRPr/>
            </a:pPr>
            <a:fld id="{EFD59511-E59E-46CB-9267-51E9926C6E07}" type="slidenum">
              <a:rPr lang="en-US" altLang="en-US"/>
              <a:pPr>
                <a:defRPr/>
              </a:pPr>
              <a:t>‹#›</a:t>
            </a:fld>
            <a:endParaRPr lang="en-US" altLang="en-US" dirty="0"/>
          </a:p>
        </p:txBody>
      </p:sp>
    </p:spTree>
    <p:extLst>
      <p:ext uri="{BB962C8B-B14F-4D97-AF65-F5344CB8AC3E}">
        <p14:creationId xmlns:p14="http://schemas.microsoft.com/office/powerpoint/2010/main" val="39269788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pitchFamily="-110"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110"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110"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110" charset="0"/>
        <a:ea typeface="MS PGothic" panose="020B0600070205080204"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D59511-E59E-46CB-9267-51E9926C6E07}" type="slidenum">
              <a:rPr lang="en-US" altLang="en-US" smtClean="0"/>
              <a:pPr>
                <a:defRPr/>
              </a:pPr>
              <a:t>2</a:t>
            </a:fld>
            <a:endParaRPr lang="en-US" altLang="en-US" dirty="0"/>
          </a:p>
        </p:txBody>
      </p:sp>
    </p:spTree>
    <p:extLst>
      <p:ext uri="{BB962C8B-B14F-4D97-AF65-F5344CB8AC3E}">
        <p14:creationId xmlns:p14="http://schemas.microsoft.com/office/powerpoint/2010/main" val="2271144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 needs are detailed in the RFP on a bank and circuit</a:t>
            </a:r>
            <a:r>
              <a:rPr lang="en-US" baseline="0" dirty="0" smtClean="0"/>
              <a:t> level.</a:t>
            </a:r>
            <a:endParaRPr lang="en-US" dirty="0"/>
          </a:p>
        </p:txBody>
      </p:sp>
      <p:sp>
        <p:nvSpPr>
          <p:cNvPr id="4" name="Slide Number Placeholder 3"/>
          <p:cNvSpPr>
            <a:spLocks noGrp="1"/>
          </p:cNvSpPr>
          <p:nvPr>
            <p:ph type="sldNum" sz="quarter" idx="10"/>
          </p:nvPr>
        </p:nvSpPr>
        <p:spPr/>
        <p:txBody>
          <a:bodyPr/>
          <a:lstStyle/>
          <a:p>
            <a:pPr>
              <a:defRPr/>
            </a:pPr>
            <a:fld id="{EFD59511-E59E-46CB-9267-51E9926C6E07}" type="slidenum">
              <a:rPr lang="en-US" altLang="en-US" smtClean="0"/>
              <a:pPr>
                <a:defRPr/>
              </a:pPr>
              <a:t>7</a:t>
            </a:fld>
            <a:endParaRPr lang="en-US" altLang="en-US" dirty="0"/>
          </a:p>
        </p:txBody>
      </p:sp>
    </p:spTree>
    <p:extLst>
      <p:ext uri="{BB962C8B-B14F-4D97-AF65-F5344CB8AC3E}">
        <p14:creationId xmlns:p14="http://schemas.microsoft.com/office/powerpoint/2010/main" val="2031133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 needs are detailed in the RFP on a bank and circuit</a:t>
            </a:r>
            <a:r>
              <a:rPr lang="en-US" baseline="0" dirty="0" smtClean="0"/>
              <a:t> level.</a:t>
            </a:r>
            <a:endParaRPr lang="en-US" dirty="0"/>
          </a:p>
        </p:txBody>
      </p:sp>
      <p:sp>
        <p:nvSpPr>
          <p:cNvPr id="4" name="Slide Number Placeholder 3"/>
          <p:cNvSpPr>
            <a:spLocks noGrp="1"/>
          </p:cNvSpPr>
          <p:nvPr>
            <p:ph type="sldNum" sz="quarter" idx="10"/>
          </p:nvPr>
        </p:nvSpPr>
        <p:spPr/>
        <p:txBody>
          <a:bodyPr/>
          <a:lstStyle/>
          <a:p>
            <a:pPr>
              <a:defRPr/>
            </a:pPr>
            <a:fld id="{EFD59511-E59E-46CB-9267-51E9926C6E07}" type="slidenum">
              <a:rPr lang="en-US" altLang="en-US" smtClean="0"/>
              <a:pPr>
                <a:defRPr/>
              </a:pPr>
              <a:t>8</a:t>
            </a:fld>
            <a:endParaRPr lang="en-US" altLang="en-US" dirty="0"/>
          </a:p>
        </p:txBody>
      </p:sp>
    </p:spTree>
    <p:extLst>
      <p:ext uri="{BB962C8B-B14F-4D97-AF65-F5344CB8AC3E}">
        <p14:creationId xmlns:p14="http://schemas.microsoft.com/office/powerpoint/2010/main" val="2702545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6316663"/>
            <a:ext cx="9144000" cy="541337"/>
          </a:xfrm>
          <a:prstGeom prst="rect">
            <a:avLst/>
          </a:prstGeom>
          <a:solidFill>
            <a:srgbClr val="0000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defRPr/>
            </a:pPr>
            <a:endParaRPr lang="en-US" altLang="en-US" sz="1800" dirty="0" smtClean="0">
              <a:solidFill>
                <a:schemeClr val="bg1"/>
              </a:solidFill>
            </a:endParaRPr>
          </a:p>
        </p:txBody>
      </p:sp>
      <p:sp>
        <p:nvSpPr>
          <p:cNvPr id="608258" name="Rectangle 2"/>
          <p:cNvSpPr>
            <a:spLocks noGrp="1" noChangeArrowheads="1"/>
          </p:cNvSpPr>
          <p:nvPr>
            <p:ph type="ctrTitle"/>
          </p:nvPr>
        </p:nvSpPr>
        <p:spPr>
          <a:xfrm>
            <a:off x="349250" y="2057400"/>
            <a:ext cx="8456613" cy="1371600"/>
          </a:xfrm>
        </p:spPr>
        <p:txBody>
          <a:bodyPr/>
          <a:lstStyle>
            <a:lvl1pPr algn="ctr">
              <a:defRPr sz="3600"/>
            </a:lvl1pPr>
          </a:lstStyle>
          <a:p>
            <a:r>
              <a:rPr lang="en-US"/>
              <a:t>Click to edit Master title style</a:t>
            </a:r>
          </a:p>
        </p:txBody>
      </p:sp>
      <p:sp>
        <p:nvSpPr>
          <p:cNvPr id="608259" name="Rectangle 3"/>
          <p:cNvSpPr>
            <a:spLocks noGrp="1" noChangeArrowheads="1"/>
          </p:cNvSpPr>
          <p:nvPr>
            <p:ph type="subTitle" idx="1"/>
          </p:nvPr>
        </p:nvSpPr>
        <p:spPr>
          <a:xfrm>
            <a:off x="744538" y="3657600"/>
            <a:ext cx="7662862" cy="1981200"/>
          </a:xfrm>
        </p:spPr>
        <p:txBody>
          <a:bodyPr/>
          <a:lstStyle>
            <a:lvl1pPr marL="0" indent="0" algn="ctr">
              <a:buFont typeface="Times" pitchFamily="-110" charset="0"/>
              <a:buNone/>
              <a:defRPr/>
            </a:lvl1pPr>
          </a:lstStyle>
          <a:p>
            <a:r>
              <a:rPr lang="en-US"/>
              <a:t>Click to edit Master subtitle style</a:t>
            </a:r>
          </a:p>
        </p:txBody>
      </p:sp>
      <p:sp>
        <p:nvSpPr>
          <p:cNvPr id="6" name="Rectangle 4"/>
          <p:cNvSpPr>
            <a:spLocks noGrp="1" noChangeArrowheads="1"/>
          </p:cNvSpPr>
          <p:nvPr>
            <p:ph type="sldNum" sz="quarter" idx="10"/>
          </p:nvPr>
        </p:nvSpPr>
        <p:spPr>
          <a:xfrm>
            <a:off x="8139113" y="6056055"/>
            <a:ext cx="650875" cy="457200"/>
          </a:xfrm>
        </p:spPr>
        <p:txBody>
          <a:bodyPr/>
          <a:lstStyle>
            <a:lvl1pPr>
              <a:defRPr/>
            </a:lvl1pPr>
          </a:lstStyle>
          <a:p>
            <a:pPr>
              <a:defRPr/>
            </a:pPr>
            <a:fld id="{8DF3F91C-434C-4759-BE2B-533092BF6234}" type="slidenum">
              <a:rPr lang="en-US" altLang="en-US"/>
              <a:pPr>
                <a:defRPr/>
              </a:pPr>
              <a:t>‹#›</a:t>
            </a:fld>
            <a:endParaRPr lang="en-US" altLang="en-US" dirty="0"/>
          </a:p>
        </p:txBody>
      </p:sp>
      <p:pic>
        <p:nvPicPr>
          <p:cNvPr id="9" name="Picture 58" descr="A3 - O&amp;R (white)-7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583" y="6432552"/>
            <a:ext cx="19097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68552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FF8302"/>
              </a:buClr>
              <a:defRPr/>
            </a:lvl1pPr>
            <a:lvl2pPr>
              <a:buClr>
                <a:srgbClr val="FF8302"/>
              </a:buClr>
              <a:defRPr/>
            </a:lvl2pPr>
            <a:lvl3pPr>
              <a:buClr>
                <a:srgbClr val="FF8302"/>
              </a:buClr>
              <a:defRPr/>
            </a:lvl3pPr>
            <a:lvl4pPr>
              <a:buClr>
                <a:srgbClr val="FF8302"/>
              </a:buClr>
              <a:defRPr/>
            </a:lvl4pPr>
            <a:lvl5pPr>
              <a:buClr>
                <a:srgbClr val="FF830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ED020E84-F86C-4C16-BA9D-8B6E16BD1967}" type="slidenum">
              <a:rPr lang="en-US" altLang="en-US"/>
              <a:pPr>
                <a:defRPr/>
              </a:pPr>
              <a:t>‹#›</a:t>
            </a:fld>
            <a:endParaRPr lang="en-US" altLang="en-US" dirty="0"/>
          </a:p>
        </p:txBody>
      </p:sp>
    </p:spTree>
    <p:extLst>
      <p:ext uri="{BB962C8B-B14F-4D97-AF65-F5344CB8AC3E}">
        <p14:creationId xmlns:p14="http://schemas.microsoft.com/office/powerpoint/2010/main" val="249510836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7663" y="1490663"/>
            <a:ext cx="4154487" cy="4449762"/>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54550" y="1490663"/>
            <a:ext cx="4154488" cy="4449762"/>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A74AB696-6479-4877-BB55-5642CE2D77AE}" type="slidenum">
              <a:rPr lang="en-US" altLang="en-US"/>
              <a:pPr>
                <a:defRPr/>
              </a:pPr>
              <a:t>‹#›</a:t>
            </a:fld>
            <a:endParaRPr lang="en-US" altLang="en-US" dirty="0"/>
          </a:p>
        </p:txBody>
      </p:sp>
    </p:spTree>
    <p:extLst>
      <p:ext uri="{BB962C8B-B14F-4D97-AF65-F5344CB8AC3E}">
        <p14:creationId xmlns:p14="http://schemas.microsoft.com/office/powerpoint/2010/main" val="66366461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a:spLocks noGrp="1" noChangeArrowheads="1"/>
          </p:cNvSpPr>
          <p:nvPr>
            <p:ph type="sldNum" sz="quarter" idx="10"/>
          </p:nvPr>
        </p:nvSpPr>
        <p:spPr>
          <a:ln/>
        </p:spPr>
        <p:txBody>
          <a:bodyPr/>
          <a:lstStyle>
            <a:lvl1pPr>
              <a:defRPr/>
            </a:lvl1pPr>
          </a:lstStyle>
          <a:p>
            <a:pPr>
              <a:defRPr/>
            </a:pPr>
            <a:fld id="{EBB125F6-468C-41DD-8C69-6D25E7A7C567}" type="slidenum">
              <a:rPr lang="en-US" altLang="en-US"/>
              <a:pPr>
                <a:defRPr/>
              </a:pPr>
              <a:t>‹#›</a:t>
            </a:fld>
            <a:endParaRPr lang="en-US" altLang="en-US" dirty="0"/>
          </a:p>
        </p:txBody>
      </p:sp>
    </p:spTree>
    <p:extLst>
      <p:ext uri="{BB962C8B-B14F-4D97-AF65-F5344CB8AC3E}">
        <p14:creationId xmlns:p14="http://schemas.microsoft.com/office/powerpoint/2010/main" val="291728140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0E743D9-F3AE-45BA-B17D-4921DA09F699}" type="slidenum">
              <a:rPr lang="en-US" altLang="en-US"/>
              <a:pPr>
                <a:defRPr/>
              </a:pPr>
              <a:t>‹#›</a:t>
            </a:fld>
            <a:endParaRPr lang="en-US" altLang="en-US" dirty="0"/>
          </a:p>
        </p:txBody>
      </p:sp>
    </p:spTree>
    <p:extLst>
      <p:ext uri="{BB962C8B-B14F-4D97-AF65-F5344CB8AC3E}">
        <p14:creationId xmlns:p14="http://schemas.microsoft.com/office/powerpoint/2010/main" val="356592496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9FF71F7-AE23-401B-AEEE-CF84CF964C77}" type="slidenum">
              <a:rPr lang="en-US" altLang="en-US"/>
              <a:pPr>
                <a:defRPr/>
              </a:pPr>
              <a:t>‹#›</a:t>
            </a:fld>
            <a:endParaRPr lang="en-US" altLang="en-US" dirty="0"/>
          </a:p>
        </p:txBody>
      </p:sp>
    </p:spTree>
    <p:extLst>
      <p:ext uri="{BB962C8B-B14F-4D97-AF65-F5344CB8AC3E}">
        <p14:creationId xmlns:p14="http://schemas.microsoft.com/office/powerpoint/2010/main" val="302687023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4488" y="342900"/>
            <a:ext cx="2114550" cy="5597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47663" y="342900"/>
            <a:ext cx="6194425" cy="5597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sldNum" sz="quarter" idx="10"/>
          </p:nvPr>
        </p:nvSpPr>
        <p:spPr>
          <a:xfrm rot="5400000">
            <a:off x="8243887" y="5932488"/>
            <a:ext cx="563563" cy="363538"/>
          </a:xfrm>
        </p:spPr>
        <p:txBody>
          <a:bodyPr/>
          <a:lstStyle>
            <a:lvl1pPr>
              <a:defRPr/>
            </a:lvl1pPr>
          </a:lstStyle>
          <a:p>
            <a:pPr>
              <a:defRPr/>
            </a:pPr>
            <a:fld id="{71606F08-C4C8-4867-8653-E6DC3F254D5F}" type="slidenum">
              <a:rPr lang="en-US" altLang="en-US"/>
              <a:pPr>
                <a:defRPr/>
              </a:pPr>
              <a:t>‹#›</a:t>
            </a:fld>
            <a:endParaRPr lang="en-US" altLang="en-US" dirty="0"/>
          </a:p>
        </p:txBody>
      </p:sp>
    </p:spTree>
    <p:extLst>
      <p:ext uri="{BB962C8B-B14F-4D97-AF65-F5344CB8AC3E}">
        <p14:creationId xmlns:p14="http://schemas.microsoft.com/office/powerpoint/2010/main" val="409414816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9250" y="342900"/>
            <a:ext cx="84582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7663" y="1112108"/>
            <a:ext cx="8461375" cy="4828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9" name="Rectangle 40"/>
          <p:cNvSpPr>
            <a:spLocks noChangeArrowheads="1"/>
          </p:cNvSpPr>
          <p:nvPr/>
        </p:nvSpPr>
        <p:spPr bwMode="auto">
          <a:xfrm>
            <a:off x="0" y="6316663"/>
            <a:ext cx="9144000" cy="541337"/>
          </a:xfrm>
          <a:prstGeom prst="rect">
            <a:avLst/>
          </a:prstGeom>
          <a:solidFill>
            <a:srgbClr val="0000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defRPr/>
            </a:pPr>
            <a:endParaRPr lang="en-US" altLang="en-US" sz="1800" dirty="0" smtClean="0">
              <a:solidFill>
                <a:schemeClr val="bg1"/>
              </a:solidFill>
            </a:endParaRPr>
          </a:p>
        </p:txBody>
      </p:sp>
      <p:pic>
        <p:nvPicPr>
          <p:cNvPr id="7" name="Picture 58" descr="A3 - O&amp;R (white)-7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13583" y="6432552"/>
            <a:ext cx="19097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sldNum" sz="quarter" idx="4"/>
          </p:nvPr>
        </p:nvSpPr>
        <p:spPr bwMode="auto">
          <a:xfrm>
            <a:off x="8243888" y="6451475"/>
            <a:ext cx="563562"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bg1"/>
                </a:solidFill>
                <a:ea typeface="MS PGothic" panose="020B0600070205080204" pitchFamily="34" charset="-128"/>
              </a:defRPr>
            </a:lvl1pPr>
          </a:lstStyle>
          <a:p>
            <a:pPr>
              <a:defRPr/>
            </a:pPr>
            <a:fld id="{918DAE6C-7D4E-47D8-9894-B87307F401BE}"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074" r:id="rId1"/>
    <p:sldLayoutId id="2147484069" r:id="rId2"/>
    <p:sldLayoutId id="2147484070" r:id="rId3"/>
    <p:sldLayoutId id="2147484071" r:id="rId4"/>
    <p:sldLayoutId id="2147484072" r:id="rId5"/>
    <p:sldLayoutId id="2147484073" r:id="rId6"/>
    <p:sldLayoutId id="2147484075" r:id="rId7"/>
  </p:sldLayoutIdLst>
  <p:transition/>
  <p:hf hdr="0" ftr="0" dt="0"/>
  <p:txStyles>
    <p:titleStyle>
      <a:lvl1pPr algn="l" rtl="0" eaLnBrk="0" fontAlgn="base" hangingPunct="0">
        <a:lnSpc>
          <a:spcPct val="90000"/>
        </a:lnSpc>
        <a:spcBef>
          <a:spcPct val="0"/>
        </a:spcBef>
        <a:spcAft>
          <a:spcPct val="0"/>
        </a:spcAft>
        <a:defRPr sz="2800">
          <a:solidFill>
            <a:schemeClr val="tx1"/>
          </a:solidFill>
          <a:latin typeface="+mj-lt"/>
          <a:ea typeface="MS PGothic" panose="020B0600070205080204" pitchFamily="34" charset="-128"/>
          <a:cs typeface="MS PGothic" charset="0"/>
        </a:defRPr>
      </a:lvl1pPr>
      <a:lvl2pPr algn="l" rtl="0" eaLnBrk="0" fontAlgn="base" hangingPunct="0">
        <a:lnSpc>
          <a:spcPct val="90000"/>
        </a:lnSpc>
        <a:spcBef>
          <a:spcPct val="0"/>
        </a:spcBef>
        <a:spcAft>
          <a:spcPct val="0"/>
        </a:spcAft>
        <a:defRPr sz="2800">
          <a:solidFill>
            <a:schemeClr val="tx1"/>
          </a:solidFill>
          <a:latin typeface="Arial Black" pitchFamily="-110" charset="0"/>
          <a:ea typeface="MS PGothic" panose="020B0600070205080204" pitchFamily="34" charset="-128"/>
          <a:cs typeface="MS PGothic" charset="0"/>
        </a:defRPr>
      </a:lvl2pPr>
      <a:lvl3pPr algn="l" rtl="0" eaLnBrk="0" fontAlgn="base" hangingPunct="0">
        <a:lnSpc>
          <a:spcPct val="90000"/>
        </a:lnSpc>
        <a:spcBef>
          <a:spcPct val="0"/>
        </a:spcBef>
        <a:spcAft>
          <a:spcPct val="0"/>
        </a:spcAft>
        <a:defRPr sz="2800">
          <a:solidFill>
            <a:schemeClr val="tx1"/>
          </a:solidFill>
          <a:latin typeface="Arial Black" pitchFamily="-110" charset="0"/>
          <a:ea typeface="MS PGothic" panose="020B0600070205080204" pitchFamily="34" charset="-128"/>
          <a:cs typeface="MS PGothic" charset="0"/>
        </a:defRPr>
      </a:lvl3pPr>
      <a:lvl4pPr algn="l" rtl="0" eaLnBrk="0" fontAlgn="base" hangingPunct="0">
        <a:lnSpc>
          <a:spcPct val="90000"/>
        </a:lnSpc>
        <a:spcBef>
          <a:spcPct val="0"/>
        </a:spcBef>
        <a:spcAft>
          <a:spcPct val="0"/>
        </a:spcAft>
        <a:defRPr sz="2800">
          <a:solidFill>
            <a:schemeClr val="tx1"/>
          </a:solidFill>
          <a:latin typeface="Arial Black" pitchFamily="-110" charset="0"/>
          <a:ea typeface="MS PGothic" panose="020B0600070205080204" pitchFamily="34" charset="-128"/>
          <a:cs typeface="MS PGothic" charset="0"/>
        </a:defRPr>
      </a:lvl4pPr>
      <a:lvl5pPr algn="l" rtl="0" eaLnBrk="0" fontAlgn="base" hangingPunct="0">
        <a:lnSpc>
          <a:spcPct val="90000"/>
        </a:lnSpc>
        <a:spcBef>
          <a:spcPct val="0"/>
        </a:spcBef>
        <a:spcAft>
          <a:spcPct val="0"/>
        </a:spcAft>
        <a:defRPr sz="2800">
          <a:solidFill>
            <a:schemeClr val="tx1"/>
          </a:solidFill>
          <a:latin typeface="Arial Black" pitchFamily="-110" charset="0"/>
          <a:ea typeface="MS PGothic" panose="020B0600070205080204" pitchFamily="34" charset="-128"/>
          <a:cs typeface="MS PGothic" charset="0"/>
        </a:defRPr>
      </a:lvl5pPr>
      <a:lvl6pPr marL="457200" algn="l" rtl="0" fontAlgn="base">
        <a:lnSpc>
          <a:spcPct val="90000"/>
        </a:lnSpc>
        <a:spcBef>
          <a:spcPct val="0"/>
        </a:spcBef>
        <a:spcAft>
          <a:spcPct val="0"/>
        </a:spcAft>
        <a:defRPr sz="2800">
          <a:solidFill>
            <a:schemeClr val="tx1"/>
          </a:solidFill>
          <a:latin typeface="Arial Black" pitchFamily="-110" charset="0"/>
        </a:defRPr>
      </a:lvl6pPr>
      <a:lvl7pPr marL="914400" algn="l" rtl="0" fontAlgn="base">
        <a:lnSpc>
          <a:spcPct val="90000"/>
        </a:lnSpc>
        <a:spcBef>
          <a:spcPct val="0"/>
        </a:spcBef>
        <a:spcAft>
          <a:spcPct val="0"/>
        </a:spcAft>
        <a:defRPr sz="2800">
          <a:solidFill>
            <a:schemeClr val="tx1"/>
          </a:solidFill>
          <a:latin typeface="Arial Black" pitchFamily="-110" charset="0"/>
        </a:defRPr>
      </a:lvl7pPr>
      <a:lvl8pPr marL="1371600" algn="l" rtl="0" fontAlgn="base">
        <a:lnSpc>
          <a:spcPct val="90000"/>
        </a:lnSpc>
        <a:spcBef>
          <a:spcPct val="0"/>
        </a:spcBef>
        <a:spcAft>
          <a:spcPct val="0"/>
        </a:spcAft>
        <a:defRPr sz="2800">
          <a:solidFill>
            <a:schemeClr val="tx1"/>
          </a:solidFill>
          <a:latin typeface="Arial Black" pitchFamily="-110" charset="0"/>
        </a:defRPr>
      </a:lvl8pPr>
      <a:lvl9pPr marL="1828800" algn="l" rtl="0" fontAlgn="base">
        <a:lnSpc>
          <a:spcPct val="90000"/>
        </a:lnSpc>
        <a:spcBef>
          <a:spcPct val="0"/>
        </a:spcBef>
        <a:spcAft>
          <a:spcPct val="0"/>
        </a:spcAft>
        <a:defRPr sz="2800">
          <a:solidFill>
            <a:schemeClr val="tx1"/>
          </a:solidFill>
          <a:latin typeface="Arial Black" pitchFamily="-110" charset="0"/>
        </a:defRPr>
      </a:lvl9pPr>
    </p:titleStyle>
    <p:bodyStyle>
      <a:lvl1pPr marL="228600" indent="-228600" algn="l" rtl="0" eaLnBrk="0" fontAlgn="base" hangingPunct="0">
        <a:spcBef>
          <a:spcPct val="50000"/>
        </a:spcBef>
        <a:spcAft>
          <a:spcPct val="0"/>
        </a:spcAft>
        <a:buClr>
          <a:srgbClr val="FF8302"/>
        </a:buClr>
        <a:buSzPct val="125000"/>
        <a:buFont typeface="Times" panose="02020603050405020304" pitchFamily="18" charset="0"/>
        <a:buChar char="•"/>
        <a:defRPr sz="2400">
          <a:solidFill>
            <a:schemeClr val="tx1"/>
          </a:solidFill>
          <a:latin typeface="+mn-lt"/>
          <a:ea typeface="MS PGothic" panose="020B0600070205080204" pitchFamily="34" charset="-128"/>
          <a:cs typeface="MS PGothic" charset="0"/>
        </a:defRPr>
      </a:lvl1pPr>
      <a:lvl2pPr marL="627063" indent="-284163" algn="l" rtl="0" eaLnBrk="0" fontAlgn="base" hangingPunct="0">
        <a:spcBef>
          <a:spcPct val="50000"/>
        </a:spcBef>
        <a:spcAft>
          <a:spcPct val="0"/>
        </a:spcAft>
        <a:buClr>
          <a:srgbClr val="FF8302"/>
        </a:buClr>
        <a:buSzPct val="130000"/>
        <a:buFont typeface="Times" panose="02020603050405020304" pitchFamily="18" charset="0"/>
        <a:buChar char="–"/>
        <a:defRPr sz="2000">
          <a:solidFill>
            <a:schemeClr val="tx1"/>
          </a:solidFill>
          <a:latin typeface="+mn-lt"/>
          <a:ea typeface="MS PGothic" panose="020B0600070205080204" pitchFamily="34" charset="-128"/>
          <a:cs typeface="MS PGothic" charset="0"/>
        </a:defRPr>
      </a:lvl2pPr>
      <a:lvl3pPr marL="914400" indent="-173038" algn="l" rtl="0" eaLnBrk="0" fontAlgn="base" hangingPunct="0">
        <a:spcBef>
          <a:spcPct val="50000"/>
        </a:spcBef>
        <a:spcAft>
          <a:spcPct val="0"/>
        </a:spcAft>
        <a:buClr>
          <a:srgbClr val="FF8302"/>
        </a:buClr>
        <a:buSzPct val="110000"/>
        <a:buFont typeface="Times" panose="02020603050405020304" pitchFamily="18" charset="0"/>
        <a:buChar char="•"/>
        <a:defRPr>
          <a:solidFill>
            <a:schemeClr val="tx1"/>
          </a:solidFill>
          <a:latin typeface="+mn-lt"/>
          <a:ea typeface="MS PGothic" panose="020B0600070205080204" pitchFamily="34" charset="-128"/>
          <a:cs typeface="MS PGothic" charset="0"/>
        </a:defRPr>
      </a:lvl3pPr>
      <a:lvl4pPr marL="1262063" indent="-233363" algn="l" rtl="0" eaLnBrk="0" fontAlgn="base" hangingPunct="0">
        <a:spcBef>
          <a:spcPct val="50000"/>
        </a:spcBef>
        <a:spcAft>
          <a:spcPct val="0"/>
        </a:spcAft>
        <a:buClr>
          <a:srgbClr val="FF8302"/>
        </a:buClr>
        <a:buSzPct val="110000"/>
        <a:buFont typeface="Times" panose="02020603050405020304" pitchFamily="18" charset="0"/>
        <a:buChar char="–"/>
        <a:defRPr>
          <a:solidFill>
            <a:schemeClr val="tx1"/>
          </a:solidFill>
          <a:latin typeface="+mn-lt"/>
          <a:ea typeface="MS PGothic" panose="020B0600070205080204" pitchFamily="34" charset="-128"/>
          <a:cs typeface="MS PGothic" charset="0"/>
        </a:defRPr>
      </a:lvl4pPr>
      <a:lvl5pPr marL="1541463" indent="-165100" algn="l" rtl="0" eaLnBrk="0" fontAlgn="base" hangingPunct="0">
        <a:spcBef>
          <a:spcPct val="50000"/>
        </a:spcBef>
        <a:spcAft>
          <a:spcPct val="0"/>
        </a:spcAft>
        <a:buClr>
          <a:srgbClr val="FF8302"/>
        </a:buClr>
        <a:buFont typeface="Times" panose="02020603050405020304" pitchFamily="18" charset="0"/>
        <a:buChar char="•"/>
        <a:defRPr>
          <a:solidFill>
            <a:schemeClr val="tx1"/>
          </a:solidFill>
          <a:latin typeface="+mn-lt"/>
          <a:ea typeface="MS PGothic" panose="020B0600070205080204" pitchFamily="34" charset="-128"/>
          <a:cs typeface="MS PGothic" charset="0"/>
        </a:defRPr>
      </a:lvl5pPr>
      <a:lvl6pPr marL="1998663" indent="-165100" algn="l" rtl="0" fontAlgn="base">
        <a:spcBef>
          <a:spcPct val="50000"/>
        </a:spcBef>
        <a:spcAft>
          <a:spcPct val="0"/>
        </a:spcAft>
        <a:buClr>
          <a:srgbClr val="0583D7"/>
        </a:buClr>
        <a:buFont typeface="Times" pitchFamily="-110" charset="0"/>
        <a:buChar char="•"/>
        <a:defRPr>
          <a:solidFill>
            <a:schemeClr val="tx1"/>
          </a:solidFill>
          <a:latin typeface="+mn-lt"/>
          <a:ea typeface="ＭＳ Ｐゴシック" pitchFamily="-110" charset="-128"/>
        </a:defRPr>
      </a:lvl6pPr>
      <a:lvl7pPr marL="2455863" indent="-165100" algn="l" rtl="0" fontAlgn="base">
        <a:spcBef>
          <a:spcPct val="50000"/>
        </a:spcBef>
        <a:spcAft>
          <a:spcPct val="0"/>
        </a:spcAft>
        <a:buClr>
          <a:srgbClr val="0583D7"/>
        </a:buClr>
        <a:buFont typeface="Times" pitchFamily="-110" charset="0"/>
        <a:buChar char="•"/>
        <a:defRPr>
          <a:solidFill>
            <a:schemeClr val="tx1"/>
          </a:solidFill>
          <a:latin typeface="+mn-lt"/>
          <a:ea typeface="ＭＳ Ｐゴシック" pitchFamily="-110" charset="-128"/>
        </a:defRPr>
      </a:lvl7pPr>
      <a:lvl8pPr marL="2913063" indent="-165100" algn="l" rtl="0" fontAlgn="base">
        <a:spcBef>
          <a:spcPct val="50000"/>
        </a:spcBef>
        <a:spcAft>
          <a:spcPct val="0"/>
        </a:spcAft>
        <a:buClr>
          <a:srgbClr val="0583D7"/>
        </a:buClr>
        <a:buFont typeface="Times" pitchFamily="-110" charset="0"/>
        <a:buChar char="•"/>
        <a:defRPr>
          <a:solidFill>
            <a:schemeClr val="tx1"/>
          </a:solidFill>
          <a:latin typeface="+mn-lt"/>
          <a:ea typeface="ＭＳ Ｐゴシック" pitchFamily="-110" charset="-128"/>
        </a:defRPr>
      </a:lvl8pPr>
      <a:lvl9pPr marL="3370263" indent="-165100" algn="l" rtl="0" fontAlgn="base">
        <a:spcBef>
          <a:spcPct val="50000"/>
        </a:spcBef>
        <a:spcAft>
          <a:spcPct val="0"/>
        </a:spcAft>
        <a:buClr>
          <a:srgbClr val="0583D7"/>
        </a:buClr>
        <a:buFont typeface="Times" pitchFamily="-110" charset="0"/>
        <a:buChar char="•"/>
        <a:defRPr>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oru.com/en/business-partners/non-wires-alternatives" TargetMode="External"/><Relationship Id="rId2" Type="http://schemas.openxmlformats.org/officeDocument/2006/relationships/hyperlink" Target="mailto:heatonm@coned.com?subject=Non-Wires%20Alternative%20RFP%20-%20Columbus%20Circle%20-%20Clarification%20Ques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West Haverstraw</a:t>
            </a:r>
            <a:br>
              <a:rPr lang="en-US" dirty="0" smtClean="0"/>
            </a:br>
            <a:r>
              <a:rPr lang="en-US" dirty="0" smtClean="0"/>
              <a:t> Non-Wires Alternative </a:t>
            </a:r>
            <a:br>
              <a:rPr lang="en-US" dirty="0" smtClean="0"/>
            </a:br>
            <a:r>
              <a:rPr lang="en-US" dirty="0" smtClean="0"/>
              <a:t>Pre-Bid Conference</a:t>
            </a:r>
            <a:endParaRPr lang="en-US" dirty="0"/>
          </a:p>
        </p:txBody>
      </p:sp>
      <p:sp>
        <p:nvSpPr>
          <p:cNvPr id="3" name="Subtitle 2"/>
          <p:cNvSpPr>
            <a:spLocks noGrp="1"/>
          </p:cNvSpPr>
          <p:nvPr>
            <p:ph type="subTitle" idx="1"/>
          </p:nvPr>
        </p:nvSpPr>
        <p:spPr/>
        <p:txBody>
          <a:bodyPr/>
          <a:lstStyle/>
          <a:p>
            <a:r>
              <a:rPr lang="en-US" dirty="0" smtClean="0"/>
              <a:t>July 16</a:t>
            </a:r>
            <a:r>
              <a:rPr lang="en-US" smtClean="0"/>
              <a:t>, </a:t>
            </a:r>
            <a:r>
              <a:rPr lang="en-US" smtClean="0"/>
              <a:t>2018</a:t>
            </a:r>
            <a:endParaRPr lang="en-US" dirty="0"/>
          </a:p>
        </p:txBody>
      </p:sp>
    </p:spTree>
    <p:extLst>
      <p:ext uri="{BB962C8B-B14F-4D97-AF65-F5344CB8AC3E}">
        <p14:creationId xmlns:p14="http://schemas.microsoft.com/office/powerpoint/2010/main" val="145658229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Solutions</a:t>
            </a:r>
            <a:endParaRPr lang="en-US" dirty="0"/>
          </a:p>
        </p:txBody>
      </p:sp>
      <p:sp>
        <p:nvSpPr>
          <p:cNvPr id="3" name="Content Placeholder 2"/>
          <p:cNvSpPr>
            <a:spLocks noGrp="1"/>
          </p:cNvSpPr>
          <p:nvPr>
            <p:ph idx="1"/>
          </p:nvPr>
        </p:nvSpPr>
        <p:spPr>
          <a:xfrm>
            <a:off x="347663" y="1129552"/>
            <a:ext cx="8461375" cy="5065507"/>
          </a:xfrm>
        </p:spPr>
        <p:txBody>
          <a:bodyPr/>
          <a:lstStyle/>
          <a:p>
            <a:pPr marL="0" indent="0">
              <a:buNone/>
            </a:pPr>
            <a:r>
              <a:rPr lang="en-US" sz="1600" b="1" dirty="0" smtClean="0"/>
              <a:t>The RFP is focused </a:t>
            </a:r>
            <a:r>
              <a:rPr lang="en-US" sz="1600" b="1" dirty="0"/>
              <a:t>on NWAs that will reduce peak demand in areas where </a:t>
            </a:r>
            <a:r>
              <a:rPr lang="en-US" sz="1600" b="1" dirty="0" smtClean="0"/>
              <a:t>capital </a:t>
            </a:r>
            <a:r>
              <a:rPr lang="en-US" sz="1600" b="1" dirty="0"/>
              <a:t>investments are needed to improve system reliability and resiliency</a:t>
            </a:r>
            <a:r>
              <a:rPr lang="en-US" sz="1600" b="1" dirty="0" smtClean="0"/>
              <a:t>.</a:t>
            </a:r>
            <a:endParaRPr lang="en-US" sz="1600" b="1" dirty="0"/>
          </a:p>
          <a:p>
            <a:r>
              <a:rPr lang="en-US" sz="1600" dirty="0" smtClean="0"/>
              <a:t>Alternatives may include the following DER:</a:t>
            </a:r>
          </a:p>
          <a:p>
            <a:pPr lvl="1"/>
            <a:r>
              <a:rPr lang="en-US" sz="1400" dirty="0" smtClean="0"/>
              <a:t>Energy </a:t>
            </a:r>
            <a:r>
              <a:rPr lang="en-US" sz="1400" dirty="0"/>
              <a:t>efficiency (“EE</a:t>
            </a:r>
            <a:r>
              <a:rPr lang="en-US" sz="1400" dirty="0" smtClean="0"/>
              <a:t>”)</a:t>
            </a:r>
          </a:p>
          <a:p>
            <a:pPr lvl="1"/>
            <a:r>
              <a:rPr lang="en-US" sz="1400" dirty="0" smtClean="0"/>
              <a:t>Demand </a:t>
            </a:r>
            <a:r>
              <a:rPr lang="en-US" sz="1400" dirty="0"/>
              <a:t>response (“DR</a:t>
            </a:r>
            <a:r>
              <a:rPr lang="en-US" sz="1400" dirty="0" smtClean="0"/>
              <a:t>”)</a:t>
            </a:r>
          </a:p>
          <a:p>
            <a:pPr lvl="1"/>
            <a:r>
              <a:rPr lang="en-US" sz="1400" dirty="0" smtClean="0"/>
              <a:t>Clean </a:t>
            </a:r>
            <a:r>
              <a:rPr lang="en-US" sz="1400" dirty="0"/>
              <a:t>(i.e., gas fired and solar) distributed generation (“DG</a:t>
            </a:r>
            <a:r>
              <a:rPr lang="en-US" sz="1400" dirty="0" smtClean="0"/>
              <a:t>”)</a:t>
            </a:r>
          </a:p>
          <a:p>
            <a:pPr lvl="1"/>
            <a:r>
              <a:rPr lang="en-US" sz="1400" dirty="0" smtClean="0"/>
              <a:t>Energy </a:t>
            </a:r>
            <a:r>
              <a:rPr lang="en-US" sz="1400" dirty="0"/>
              <a:t>storage (“ES</a:t>
            </a:r>
            <a:r>
              <a:rPr lang="en-US" sz="1400" dirty="0" smtClean="0"/>
              <a:t>”)</a:t>
            </a:r>
          </a:p>
          <a:p>
            <a:pPr lvl="1"/>
            <a:r>
              <a:rPr lang="en-US" sz="1400" dirty="0" smtClean="0"/>
              <a:t>Any combination </a:t>
            </a:r>
            <a:r>
              <a:rPr lang="en-US" sz="1400" dirty="0"/>
              <a:t>of </a:t>
            </a:r>
            <a:r>
              <a:rPr lang="en-US" sz="1400" dirty="0" smtClean="0"/>
              <a:t>technologies which </a:t>
            </a:r>
            <a:r>
              <a:rPr lang="en-US" sz="1400" dirty="0"/>
              <a:t>may allow the Company to delay the construction of needed </a:t>
            </a:r>
            <a:r>
              <a:rPr lang="en-US" sz="1400" dirty="0" smtClean="0"/>
              <a:t>infrastructure</a:t>
            </a:r>
            <a:endParaRPr lang="en-US" sz="1400" dirty="0"/>
          </a:p>
          <a:p>
            <a:r>
              <a:rPr lang="en-US" sz="1600" dirty="0"/>
              <a:t>The company will leverage its existing EE and DR programs to lower the amount of DER that needs to be procured.  </a:t>
            </a:r>
          </a:p>
          <a:p>
            <a:pPr lvl="1"/>
            <a:r>
              <a:rPr lang="en-US" sz="1400" dirty="0"/>
              <a:t>The company may entertain proposed EE and DR solutions that have the potential to enhance its existing programs. </a:t>
            </a:r>
          </a:p>
          <a:p>
            <a:endParaRPr lang="en-US" sz="1600"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10</a:t>
            </a:fld>
            <a:endParaRPr lang="en-US" altLang="en-US" dirty="0"/>
          </a:p>
        </p:txBody>
      </p:sp>
      <p:sp>
        <p:nvSpPr>
          <p:cNvPr id="5" name="Rectangle 4"/>
          <p:cNvSpPr/>
          <p:nvPr/>
        </p:nvSpPr>
        <p:spPr>
          <a:xfrm>
            <a:off x="605352" y="5375592"/>
            <a:ext cx="7920317" cy="738664"/>
          </a:xfrm>
          <a:prstGeom prst="rect">
            <a:avLst/>
          </a:prstGeom>
          <a:solidFill>
            <a:schemeClr val="tx1">
              <a:lumMod val="50000"/>
              <a:lumOff val="50000"/>
            </a:schemeClr>
          </a:solidFill>
        </p:spPr>
        <p:txBody>
          <a:bodyPr wrap="square" anchor="ctr">
            <a:spAutoFit/>
          </a:bodyPr>
          <a:lstStyle/>
          <a:p>
            <a:pPr algn="ctr"/>
            <a:r>
              <a:rPr lang="en-US" sz="1400" b="1" dirty="0">
                <a:solidFill>
                  <a:schemeClr val="bg1"/>
                </a:solidFill>
              </a:rPr>
              <a:t>Respondents are encouraged to submit alternative, creative proposals for marketing, sales, financing, implementation, and maintenance, or transaction structures and pricing formulas that will achieve the demand reductions sought and maximize value to O&amp;R’s </a:t>
            </a:r>
            <a:r>
              <a:rPr lang="en-US" sz="1400" b="1" dirty="0" smtClean="0">
                <a:solidFill>
                  <a:schemeClr val="bg1"/>
                </a:solidFill>
              </a:rPr>
              <a:t>customers  </a:t>
            </a:r>
            <a:endParaRPr lang="en-US" sz="1400" b="1" dirty="0">
              <a:solidFill>
                <a:schemeClr val="bg1"/>
              </a:solidFill>
            </a:endParaRPr>
          </a:p>
        </p:txBody>
      </p:sp>
    </p:spTree>
    <p:extLst>
      <p:ext uri="{BB962C8B-B14F-4D97-AF65-F5344CB8AC3E}">
        <p14:creationId xmlns:p14="http://schemas.microsoft.com/office/powerpoint/2010/main" val="56099307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Solutions (Cont’d)</a:t>
            </a:r>
            <a:endParaRPr lang="en-US" dirty="0"/>
          </a:p>
        </p:txBody>
      </p:sp>
      <p:sp>
        <p:nvSpPr>
          <p:cNvPr id="3" name="Content Placeholder 2"/>
          <p:cNvSpPr>
            <a:spLocks noGrp="1"/>
          </p:cNvSpPr>
          <p:nvPr>
            <p:ph idx="1"/>
          </p:nvPr>
        </p:nvSpPr>
        <p:spPr>
          <a:xfrm>
            <a:off x="347663" y="1129553"/>
            <a:ext cx="8461375" cy="4810872"/>
          </a:xfrm>
        </p:spPr>
        <p:txBody>
          <a:bodyPr/>
          <a:lstStyle/>
          <a:p>
            <a:pPr marL="0" indent="0">
              <a:buNone/>
            </a:pPr>
            <a:r>
              <a:rPr lang="en-US" sz="1600" b="1" dirty="0" smtClean="0"/>
              <a:t>For </a:t>
            </a:r>
            <a:r>
              <a:rPr lang="en-US" sz="1600" b="1" dirty="0"/>
              <a:t>proposals including Demand Response services:</a:t>
            </a:r>
          </a:p>
          <a:p>
            <a:r>
              <a:rPr lang="en-US" sz="1600" dirty="0"/>
              <a:t>An </a:t>
            </a:r>
            <a:r>
              <a:rPr lang="en-US" sz="1600" dirty="0" smtClean="0"/>
              <a:t>opportunity assessment including </a:t>
            </a:r>
            <a:r>
              <a:rPr lang="en-US" sz="1600" dirty="0"/>
              <a:t>at a </a:t>
            </a:r>
            <a:r>
              <a:rPr lang="en-US" sz="1600" dirty="0" smtClean="0"/>
              <a:t>minimum:</a:t>
            </a:r>
          </a:p>
          <a:p>
            <a:pPr lvl="1"/>
            <a:r>
              <a:rPr lang="en-US" sz="1400" dirty="0" smtClean="0"/>
              <a:t> </a:t>
            </a:r>
            <a:r>
              <a:rPr lang="en-US" sz="1400" dirty="0"/>
              <a:t>A) a description of the markets, such as one-to-four family homes, multifamily buildings, small commercial (e.g., retail stores, restaurants), large commercial (e.g., office buildings, industrial) and government or institutional (e.g., hospitals, hotels, schools, colleges), and </a:t>
            </a:r>
            <a:endParaRPr lang="en-US" sz="1400" dirty="0" smtClean="0"/>
          </a:p>
          <a:p>
            <a:pPr lvl="1"/>
            <a:r>
              <a:rPr lang="en-US" sz="1400" dirty="0" smtClean="0"/>
              <a:t>B</a:t>
            </a:r>
            <a:r>
              <a:rPr lang="en-US" sz="1400" dirty="0"/>
              <a:t>) the applicable demand management measures and technologies to be directed at each selected market or customer </a:t>
            </a:r>
            <a:r>
              <a:rPr lang="en-US" sz="1400" dirty="0" smtClean="0"/>
              <a:t>segment </a:t>
            </a:r>
          </a:p>
          <a:p>
            <a:r>
              <a:rPr lang="en-US" sz="1600" dirty="0" smtClean="0"/>
              <a:t>Illustration of the </a:t>
            </a:r>
            <a:r>
              <a:rPr lang="en-US" sz="1600" dirty="0"/>
              <a:t>marketing and sales strategies that they will employ to capture the selected market or customer segment and to deliver the demand reductions included in their </a:t>
            </a:r>
            <a:r>
              <a:rPr lang="en-US" sz="1600" dirty="0" smtClean="0"/>
              <a:t>proposals </a:t>
            </a:r>
          </a:p>
          <a:p>
            <a:r>
              <a:rPr lang="en-US" sz="1600" dirty="0" smtClean="0"/>
              <a:t>Preference </a:t>
            </a:r>
            <a:r>
              <a:rPr lang="en-US" sz="1600" dirty="0"/>
              <a:t>will be given to Respondents which have pre-existing customer agreements to deploy </a:t>
            </a:r>
            <a:r>
              <a:rPr lang="en-US" sz="1600" dirty="0" smtClean="0"/>
              <a:t>the solution </a:t>
            </a:r>
            <a:endParaRPr lang="en-US" sz="1600" dirty="0"/>
          </a:p>
          <a:p>
            <a:r>
              <a:rPr lang="en-US" sz="1600" dirty="0"/>
              <a:t>The Company is interested in proposals which will take advantage of funding available from other funding </a:t>
            </a:r>
            <a:r>
              <a:rPr lang="en-US" sz="1600" dirty="0" smtClean="0"/>
              <a:t>streams</a:t>
            </a:r>
          </a:p>
          <a:p>
            <a:pPr lvl="1"/>
            <a:r>
              <a:rPr lang="en-US" sz="1400" dirty="0" smtClean="0"/>
              <a:t>In </a:t>
            </a:r>
            <a:r>
              <a:rPr lang="en-US" sz="1400" dirty="0"/>
              <a:t>order to mitigate the cost impact on the Company’s customers it will be important to maximize the use of existing municipal, State and Federal funding </a:t>
            </a:r>
            <a:r>
              <a:rPr lang="en-US" sz="1400" dirty="0" smtClean="0"/>
              <a:t>opportunities </a:t>
            </a:r>
          </a:p>
          <a:p>
            <a:pPr lvl="1"/>
            <a:r>
              <a:rPr lang="en-US" sz="1400" dirty="0" smtClean="0"/>
              <a:t>The </a:t>
            </a:r>
            <a:r>
              <a:rPr lang="en-US" sz="1400" dirty="0"/>
              <a:t>ability to </a:t>
            </a:r>
            <a:r>
              <a:rPr lang="en-US" sz="1400" dirty="0" smtClean="0"/>
              <a:t>obtain private </a:t>
            </a:r>
            <a:r>
              <a:rPr lang="en-US" sz="1400" dirty="0"/>
              <a:t>sector funding should also be </a:t>
            </a:r>
            <a:r>
              <a:rPr lang="en-US" sz="1400" dirty="0" smtClean="0"/>
              <a:t>identified </a:t>
            </a:r>
            <a:endParaRPr lang="en-US" sz="1400"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11</a:t>
            </a:fld>
            <a:endParaRPr lang="en-US" altLang="en-US" dirty="0"/>
          </a:p>
        </p:txBody>
      </p:sp>
    </p:spTree>
    <p:extLst>
      <p:ext uri="{BB962C8B-B14F-4D97-AF65-F5344CB8AC3E}">
        <p14:creationId xmlns:p14="http://schemas.microsoft.com/office/powerpoint/2010/main" val="9869300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Vendor Information</a:t>
            </a:r>
            <a:endParaRPr lang="en-US" dirty="0"/>
          </a:p>
        </p:txBody>
      </p:sp>
      <p:sp>
        <p:nvSpPr>
          <p:cNvPr id="3" name="Content Placeholder 2"/>
          <p:cNvSpPr>
            <a:spLocks noGrp="1"/>
          </p:cNvSpPr>
          <p:nvPr>
            <p:ph idx="1"/>
          </p:nvPr>
        </p:nvSpPr>
        <p:spPr>
          <a:xfrm>
            <a:off x="347663" y="1129553"/>
            <a:ext cx="8461375" cy="4810872"/>
          </a:xfrm>
        </p:spPr>
        <p:txBody>
          <a:bodyPr/>
          <a:lstStyle/>
          <a:p>
            <a:pPr marL="0" indent="0">
              <a:buNone/>
            </a:pPr>
            <a:r>
              <a:rPr lang="en-US" sz="1600" b="1" dirty="0" smtClean="0"/>
              <a:t>Responses should include:</a:t>
            </a:r>
          </a:p>
          <a:p>
            <a:r>
              <a:rPr lang="en-US" sz="1600" dirty="0" smtClean="0"/>
              <a:t>Any </a:t>
            </a:r>
            <a:r>
              <a:rPr lang="en-US" sz="1600" dirty="0"/>
              <a:t>and all methods and procedures required to comply with technical, safety and operational requirements for the interconnection and operation of their equipment with </a:t>
            </a:r>
            <a:r>
              <a:rPr lang="en-US" sz="1600" dirty="0" smtClean="0"/>
              <a:t>O&amp;R’s electric </a:t>
            </a:r>
            <a:r>
              <a:rPr lang="en-US" sz="1600" dirty="0"/>
              <a:t>delivery </a:t>
            </a:r>
            <a:r>
              <a:rPr lang="en-US" sz="1600" dirty="0" smtClean="0"/>
              <a:t>system</a:t>
            </a:r>
          </a:p>
          <a:p>
            <a:r>
              <a:rPr lang="en-US" sz="1600" dirty="0"/>
              <a:t>For any proposed renewable generation, it is particularly important to verify that any stated demand reduction coincides with the Company’s peak loading </a:t>
            </a:r>
            <a:r>
              <a:rPr lang="en-US" sz="1600" dirty="0" smtClean="0"/>
              <a:t>period </a:t>
            </a:r>
          </a:p>
          <a:p>
            <a:r>
              <a:rPr lang="en-US" sz="1600" dirty="0"/>
              <a:t>Financial assurances </a:t>
            </a:r>
            <a:r>
              <a:rPr lang="en-US" sz="1600" dirty="0" smtClean="0"/>
              <a:t>that </a:t>
            </a:r>
            <a:r>
              <a:rPr lang="en-US" sz="1600" dirty="0"/>
              <a:t>the committed amount of demand reduction measures will be installed and the committed in-service date for each measure will be </a:t>
            </a:r>
            <a:r>
              <a:rPr lang="en-US" sz="1600" dirty="0" smtClean="0"/>
              <a:t>met</a:t>
            </a:r>
          </a:p>
          <a:p>
            <a:r>
              <a:rPr lang="en-US" sz="1600" dirty="0"/>
              <a:t>D</a:t>
            </a:r>
            <a:r>
              <a:rPr lang="en-US" sz="1600" dirty="0" smtClean="0"/>
              <a:t>ata </a:t>
            </a:r>
            <a:r>
              <a:rPr lang="en-US" sz="1600" dirty="0"/>
              <a:t>and methodology used to determine the estimated demand reduction, annual kWh savings attributable to each measure/solution proposed to be installed, and methods/proposals to confirm measurement and verification of delivered demand </a:t>
            </a:r>
            <a:r>
              <a:rPr lang="en-US" sz="1600" dirty="0" smtClean="0"/>
              <a:t>reductions </a:t>
            </a:r>
          </a:p>
          <a:p>
            <a:r>
              <a:rPr lang="en-US" sz="1600" dirty="0" smtClean="0"/>
              <a:t>Information </a:t>
            </a:r>
            <a:r>
              <a:rPr lang="en-US" sz="1600" dirty="0"/>
              <a:t>on elements of the proposal that affect the community (both positively and negatively) including, but not limited to, associated greenhouse gas (“GHG”) emissions, waste streams and management, job creation potential and community </a:t>
            </a:r>
            <a:r>
              <a:rPr lang="en-US" sz="1600" dirty="0" smtClean="0"/>
              <a:t>disruption  </a:t>
            </a:r>
            <a:endParaRPr lang="en-US" sz="1600" dirty="0"/>
          </a:p>
          <a:p>
            <a:endParaRPr lang="en-US" sz="1600"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12</a:t>
            </a:fld>
            <a:endParaRPr lang="en-US" altLang="en-US" dirty="0"/>
          </a:p>
        </p:txBody>
      </p:sp>
    </p:spTree>
    <p:extLst>
      <p:ext uri="{BB962C8B-B14F-4D97-AF65-F5344CB8AC3E}">
        <p14:creationId xmlns:p14="http://schemas.microsoft.com/office/powerpoint/2010/main" val="25032841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RFP Schedule</a:t>
            </a:r>
            <a:endParaRPr lang="en-US" dirty="0"/>
          </a:p>
        </p:txBody>
      </p:sp>
      <p:sp>
        <p:nvSpPr>
          <p:cNvPr id="3" name="Content Placeholder 2"/>
          <p:cNvSpPr>
            <a:spLocks noGrp="1"/>
          </p:cNvSpPr>
          <p:nvPr>
            <p:ph idx="1"/>
          </p:nvPr>
        </p:nvSpPr>
        <p:spPr>
          <a:xfrm>
            <a:off x="347663" y="1129553"/>
            <a:ext cx="8461375" cy="4810872"/>
          </a:xfrm>
        </p:spPr>
        <p:txBody>
          <a:bodyPr/>
          <a:lstStyle/>
          <a:p>
            <a:pPr marL="0" indent="0">
              <a:buNone/>
            </a:pPr>
            <a:r>
              <a:rPr lang="en-US" sz="1600" b="1" dirty="0" smtClean="0"/>
              <a:t>The expected schedule* to be followed during this solicitation is below:</a:t>
            </a:r>
            <a:endParaRPr lang="en-US" sz="1600" b="1"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13</a:t>
            </a:fld>
            <a:endParaRPr lang="en-US" altLang="en-US" dirty="0"/>
          </a:p>
        </p:txBody>
      </p:sp>
      <p:sp>
        <p:nvSpPr>
          <p:cNvPr id="10" name="Rectangle 9"/>
          <p:cNvSpPr/>
          <p:nvPr/>
        </p:nvSpPr>
        <p:spPr>
          <a:xfrm>
            <a:off x="0" y="5879977"/>
            <a:ext cx="4572000" cy="415498"/>
          </a:xfrm>
          <a:prstGeom prst="rect">
            <a:avLst/>
          </a:prstGeom>
        </p:spPr>
        <p:txBody>
          <a:bodyPr>
            <a:spAutoFit/>
          </a:bodyPr>
          <a:lstStyle/>
          <a:p>
            <a:pPr algn="ctr"/>
            <a:r>
              <a:rPr lang="en-US" sz="1050" dirty="0">
                <a:latin typeface="Calibri" charset="0"/>
                <a:cs typeface="Arial" charset="0"/>
              </a:rPr>
              <a:t/>
            </a:r>
            <a:br>
              <a:rPr lang="en-US" sz="1050" dirty="0">
                <a:latin typeface="Calibri" charset="0"/>
                <a:cs typeface="Arial" charset="0"/>
              </a:rPr>
            </a:br>
            <a:r>
              <a:rPr lang="en-US" sz="1050" dirty="0">
                <a:latin typeface="Calibri" charset="0"/>
                <a:cs typeface="Arial" charset="0"/>
              </a:rPr>
              <a:t>*O&amp;R reserves the right to change any of the above dates.</a:t>
            </a:r>
            <a:endParaRPr lang="en-US" sz="1050" dirty="0">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240254808"/>
              </p:ext>
            </p:extLst>
          </p:nvPr>
        </p:nvGraphicFramePr>
        <p:xfrm>
          <a:off x="656705" y="1554481"/>
          <a:ext cx="7132320" cy="4123111"/>
        </p:xfrm>
        <a:graphic>
          <a:graphicData uri="http://schemas.openxmlformats.org/drawingml/2006/table">
            <a:tbl>
              <a:tblPr firstRow="1" firstCol="1" bandRow="1"/>
              <a:tblGrid>
                <a:gridCol w="4217670">
                  <a:extLst>
                    <a:ext uri="{9D8B030D-6E8A-4147-A177-3AD203B41FA5}">
                      <a16:colId xmlns="" xmlns:a16="http://schemas.microsoft.com/office/drawing/2014/main" val="1198524517"/>
                    </a:ext>
                  </a:extLst>
                </a:gridCol>
                <a:gridCol w="2914650">
                  <a:extLst>
                    <a:ext uri="{9D8B030D-6E8A-4147-A177-3AD203B41FA5}">
                      <a16:colId xmlns="" xmlns:a16="http://schemas.microsoft.com/office/drawing/2014/main" val="238143315"/>
                    </a:ext>
                  </a:extLst>
                </a:gridCol>
              </a:tblGrid>
              <a:tr h="451917">
                <a:tc>
                  <a:txBody>
                    <a:bodyPr/>
                    <a:lstStyle/>
                    <a:p>
                      <a:pPr marL="0" marR="0" algn="ctr">
                        <a:lnSpc>
                          <a:spcPct val="115000"/>
                        </a:lnSpc>
                        <a:spcBef>
                          <a:spcPts val="0"/>
                        </a:spcBef>
                        <a:spcAft>
                          <a:spcPts val="0"/>
                        </a:spcAf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RFP Solicitation Milestones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Completion Date*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 xmlns:a16="http://schemas.microsoft.com/office/drawing/2014/main" val="2040012808"/>
                  </a:ext>
                </a:extLst>
              </a:tr>
              <a:tr h="561757">
                <a:tc>
                  <a:txBody>
                    <a:bodyPr/>
                    <a:lstStyle/>
                    <a:p>
                      <a:pPr marL="0" marR="0" algn="l">
                        <a:lnSpc>
                          <a:spcPct val="115000"/>
                        </a:lnSpc>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RFP Issued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June 29, 2018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67385114"/>
                  </a:ext>
                </a:extLst>
              </a:tr>
              <a:tr h="635194">
                <a:tc>
                  <a:txBody>
                    <a:bodyPr/>
                    <a:lstStyle/>
                    <a:p>
                      <a:pPr marL="0" marR="0" algn="l">
                        <a:lnSpc>
                          <a:spcPct val="115000"/>
                        </a:lnSpc>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Pre-bid conference call (see details below)</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July </a:t>
                      </a:r>
                      <a:r>
                        <a:rPr lang="en-US" sz="1400" b="1" dirty="0" smtClean="0">
                          <a:effectLst/>
                          <a:latin typeface="Calibri" panose="020F0502020204030204" pitchFamily="34" charset="0"/>
                          <a:ea typeface="Times New Roman" panose="02020603050405020304" pitchFamily="18" charset="0"/>
                          <a:cs typeface="Times New Roman" panose="02020603050405020304" pitchFamily="18" charset="0"/>
                        </a:rPr>
                        <a:t>16, </a:t>
                      </a: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2018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10:30-11:30 AM EDT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82838682"/>
                  </a:ext>
                </a:extLst>
              </a:tr>
              <a:tr h="561757">
                <a:tc>
                  <a:txBody>
                    <a:bodyPr/>
                    <a:lstStyle/>
                    <a:p>
                      <a:pPr marL="0" marR="0" algn="l">
                        <a:lnSpc>
                          <a:spcPct val="115000"/>
                        </a:lnSpc>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Deadline to submit clarification questions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July </a:t>
                      </a:r>
                      <a:r>
                        <a:rPr lang="en-US" sz="1400" b="1" dirty="0" smtClean="0">
                          <a:effectLst/>
                          <a:latin typeface="Calibri" panose="020F0502020204030204" pitchFamily="34" charset="0"/>
                          <a:ea typeface="Times New Roman" panose="02020603050405020304" pitchFamily="18" charset="0"/>
                          <a:cs typeface="Times New Roman" panose="02020603050405020304" pitchFamily="18" charset="0"/>
                        </a:rPr>
                        <a:t>23, </a:t>
                      </a: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2018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28848680"/>
                  </a:ext>
                </a:extLst>
              </a:tr>
              <a:tr h="715535">
                <a:tc>
                  <a:txBody>
                    <a:bodyPr/>
                    <a:lstStyle/>
                    <a:p>
                      <a:pPr marL="0" marR="0" algn="l">
                        <a:lnSpc>
                          <a:spcPct val="115000"/>
                        </a:lnSpc>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Responses to clarification questions due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b="1" dirty="0" smtClean="0">
                          <a:effectLst/>
                          <a:latin typeface="Calibri" panose="020F0502020204030204" pitchFamily="34" charset="0"/>
                          <a:ea typeface="Times New Roman" panose="02020603050405020304" pitchFamily="18" charset="0"/>
                          <a:cs typeface="Times New Roman" panose="02020603050405020304" pitchFamily="18" charset="0"/>
                        </a:rPr>
                        <a:t>August 6, </a:t>
                      </a: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2018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79445869"/>
                  </a:ext>
                </a:extLst>
              </a:tr>
              <a:tr h="635194">
                <a:tc>
                  <a:txBody>
                    <a:bodyPr/>
                    <a:lstStyle/>
                    <a:p>
                      <a:pPr marL="0" marR="0" algn="l">
                        <a:lnSpc>
                          <a:spcPct val="115000"/>
                        </a:lnSpc>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Deadline to become enabled in O&amp;R/Con Edison procurement system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August </a:t>
                      </a:r>
                      <a:r>
                        <a:rPr lang="en-US" sz="1400" b="1" dirty="0" smtClean="0">
                          <a:effectLst/>
                          <a:latin typeface="Calibri" panose="020F0502020204030204" pitchFamily="34" charset="0"/>
                          <a:ea typeface="Times New Roman" panose="02020603050405020304" pitchFamily="18" charset="0"/>
                          <a:cs typeface="Times New Roman" panose="02020603050405020304" pitchFamily="18" charset="0"/>
                        </a:rPr>
                        <a:t>15, </a:t>
                      </a: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2018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68114268"/>
                  </a:ext>
                </a:extLst>
              </a:tr>
              <a:tr h="561757">
                <a:tc>
                  <a:txBody>
                    <a:bodyPr/>
                    <a:lstStyle/>
                    <a:p>
                      <a:pPr marL="0" marR="0" algn="l">
                        <a:lnSpc>
                          <a:spcPct val="115000"/>
                        </a:lnSpc>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Qualified respondents proposals due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b="1" dirty="0" smtClean="0">
                          <a:effectLst/>
                          <a:latin typeface="Calibri" panose="020F0502020204030204" pitchFamily="34" charset="0"/>
                          <a:ea typeface="Times New Roman" panose="02020603050405020304" pitchFamily="18" charset="0"/>
                          <a:cs typeface="Times New Roman" panose="02020603050405020304" pitchFamily="18" charset="0"/>
                        </a:rPr>
                        <a:t>September 7, </a:t>
                      </a: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2018, 3PM EDT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86786605"/>
                  </a:ext>
                </a:extLst>
              </a:tr>
            </a:tbl>
          </a:graphicData>
        </a:graphic>
      </p:graphicFrame>
    </p:spTree>
    <p:extLst>
      <p:ext uri="{BB962C8B-B14F-4D97-AF65-F5344CB8AC3E}">
        <p14:creationId xmlns:p14="http://schemas.microsoft.com/office/powerpoint/2010/main" val="149227773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Criteria</a:t>
            </a:r>
            <a:endParaRPr lang="en-US" dirty="0"/>
          </a:p>
        </p:txBody>
      </p:sp>
      <p:sp>
        <p:nvSpPr>
          <p:cNvPr id="3" name="Content Placeholder 2"/>
          <p:cNvSpPr>
            <a:spLocks noGrp="1"/>
          </p:cNvSpPr>
          <p:nvPr>
            <p:ph idx="1"/>
          </p:nvPr>
        </p:nvSpPr>
        <p:spPr>
          <a:xfrm>
            <a:off x="347663" y="1129553"/>
            <a:ext cx="8461375" cy="4612341"/>
          </a:xfrm>
        </p:spPr>
        <p:txBody>
          <a:bodyPr numCol="1"/>
          <a:lstStyle/>
          <a:p>
            <a:pPr marL="0" indent="0">
              <a:buNone/>
            </a:pPr>
            <a:r>
              <a:rPr lang="en-US" sz="1600" b="1" dirty="0"/>
              <a:t>Evaluation criteria will include but not </a:t>
            </a:r>
            <a:r>
              <a:rPr lang="en-US" sz="1600" b="1" dirty="0" smtClean="0"/>
              <a:t>be limited </a:t>
            </a:r>
            <a:r>
              <a:rPr lang="en-US" sz="1600" b="1" dirty="0"/>
              <a:t>to: </a:t>
            </a:r>
          </a:p>
          <a:p>
            <a:pPr lvl="0"/>
            <a:r>
              <a:rPr lang="en-US" sz="1600" u="sng" dirty="0"/>
              <a:t>Proposal content </a:t>
            </a:r>
            <a:r>
              <a:rPr lang="en-US" sz="1600" dirty="0" smtClean="0"/>
              <a:t>–Comprehensive proposal that addresses the need of the RFP</a:t>
            </a:r>
            <a:endParaRPr lang="en-US" sz="1600" dirty="0"/>
          </a:p>
          <a:p>
            <a:pPr lvl="0"/>
            <a:r>
              <a:rPr lang="en-US" sz="1600" u="sng" dirty="0"/>
              <a:t>Viability</a:t>
            </a:r>
            <a:r>
              <a:rPr lang="en-US" sz="1600" dirty="0"/>
              <a:t> - the extent to which the </a:t>
            </a:r>
            <a:r>
              <a:rPr lang="en-US" sz="1600" dirty="0" smtClean="0"/>
              <a:t>proposed </a:t>
            </a:r>
            <a:r>
              <a:rPr lang="en-US" sz="1600" dirty="0"/>
              <a:t>solution would address the </a:t>
            </a:r>
            <a:r>
              <a:rPr lang="en-US" sz="1600" dirty="0" smtClean="0"/>
              <a:t>need</a:t>
            </a:r>
            <a:endParaRPr lang="en-US" sz="1600" dirty="0"/>
          </a:p>
          <a:p>
            <a:pPr lvl="0"/>
            <a:r>
              <a:rPr lang="en-US" sz="1600" u="sng" dirty="0"/>
              <a:t>Functionality</a:t>
            </a:r>
            <a:r>
              <a:rPr lang="en-US" sz="1600" dirty="0"/>
              <a:t> - the extent to which the proposed solution would provide the needed load </a:t>
            </a:r>
            <a:r>
              <a:rPr lang="en-US" sz="1600" dirty="0" smtClean="0"/>
              <a:t>reductions</a:t>
            </a:r>
            <a:endParaRPr lang="en-US" sz="1600" dirty="0"/>
          </a:p>
          <a:p>
            <a:pPr lvl="0"/>
            <a:r>
              <a:rPr lang="en-US" sz="1600" u="sng" dirty="0" smtClean="0"/>
              <a:t>Proposed NWA technology </a:t>
            </a:r>
            <a:r>
              <a:rPr lang="en-US" sz="1600" dirty="0" smtClean="0"/>
              <a:t>- the maturity of DER technology being proposed, ability to scale the DER technology, any challenges in deploying the proposed DER solution</a:t>
            </a:r>
          </a:p>
          <a:p>
            <a:pPr lvl="0"/>
            <a:r>
              <a:rPr lang="en-US" sz="1600" u="sng" dirty="0" smtClean="0"/>
              <a:t>Project Timeline and Implementation Plan</a:t>
            </a:r>
            <a:r>
              <a:rPr lang="en-US" sz="1600" dirty="0" smtClean="0"/>
              <a:t> </a:t>
            </a:r>
            <a:r>
              <a:rPr lang="en-US" sz="1600" dirty="0"/>
              <a:t>- the ability to meet O&amp;R’s schedule and project deployment requirements, also with a mind that the detailed project schedule from contract execution to implementation and completion of projects is important for determination of </a:t>
            </a:r>
            <a:r>
              <a:rPr lang="en-US" sz="1600" dirty="0" smtClean="0"/>
              <a:t>feasibility</a:t>
            </a:r>
          </a:p>
          <a:p>
            <a:r>
              <a:rPr lang="en-US" sz="1600" u="sng" dirty="0"/>
              <a:t>Respondent Qualifications </a:t>
            </a:r>
            <a:r>
              <a:rPr lang="en-US" sz="1600" dirty="0"/>
              <a:t>- Respondent’s relevant experience and success providing these solutions to other locations, including reference checks and documented results </a:t>
            </a:r>
          </a:p>
          <a:p>
            <a:pPr lvl="0"/>
            <a:endParaRPr lang="en-US" sz="1000"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14</a:t>
            </a:fld>
            <a:endParaRPr lang="en-US" altLang="en-US" dirty="0"/>
          </a:p>
        </p:txBody>
      </p:sp>
    </p:spTree>
    <p:extLst>
      <p:ext uri="{BB962C8B-B14F-4D97-AF65-F5344CB8AC3E}">
        <p14:creationId xmlns:p14="http://schemas.microsoft.com/office/powerpoint/2010/main" val="49954092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Criteria (Cont’d)</a:t>
            </a:r>
            <a:endParaRPr lang="en-US" dirty="0"/>
          </a:p>
        </p:txBody>
      </p:sp>
      <p:sp>
        <p:nvSpPr>
          <p:cNvPr id="3" name="Content Placeholder 2"/>
          <p:cNvSpPr>
            <a:spLocks noGrp="1"/>
          </p:cNvSpPr>
          <p:nvPr>
            <p:ph idx="1"/>
          </p:nvPr>
        </p:nvSpPr>
        <p:spPr>
          <a:xfrm>
            <a:off x="347663" y="1129553"/>
            <a:ext cx="8461375" cy="4612341"/>
          </a:xfrm>
        </p:spPr>
        <p:txBody>
          <a:bodyPr numCol="1"/>
          <a:lstStyle/>
          <a:p>
            <a:pPr lvl="0"/>
            <a:r>
              <a:rPr lang="en-US" sz="1600" u="sng" dirty="0" smtClean="0"/>
              <a:t>Price </a:t>
            </a:r>
            <a:r>
              <a:rPr lang="en-US" sz="1600" u="sng" dirty="0"/>
              <a:t>and reliability</a:t>
            </a:r>
            <a:r>
              <a:rPr lang="en-US" sz="1600" dirty="0"/>
              <a:t>, </a:t>
            </a:r>
            <a:r>
              <a:rPr lang="en-US" sz="1600" dirty="0" smtClean="0"/>
              <a:t>respondents should provide the pricing for the project broken down as follows:</a:t>
            </a:r>
          </a:p>
          <a:p>
            <a:pPr lvl="0"/>
            <a:endParaRPr lang="en-US" sz="1600" dirty="0" smtClean="0"/>
          </a:p>
          <a:p>
            <a:pPr lvl="1"/>
            <a:endParaRPr lang="en-US" sz="1200" dirty="0" smtClean="0"/>
          </a:p>
          <a:p>
            <a:pPr lvl="1"/>
            <a:r>
              <a:rPr lang="en-US" sz="1050" dirty="0"/>
              <a:t>Respondent should itemize and identify various items in each of the cost buckets, i.e., material cost components, labor cost components</a:t>
            </a:r>
            <a:endParaRPr lang="en-US" sz="700" dirty="0"/>
          </a:p>
          <a:p>
            <a:pPr lvl="0"/>
            <a:r>
              <a:rPr lang="en-US" sz="1600" u="sng" dirty="0" smtClean="0"/>
              <a:t>Applicability </a:t>
            </a:r>
            <a:r>
              <a:rPr lang="en-US" sz="1600" u="sng" dirty="0"/>
              <a:t>to REV- </a:t>
            </a:r>
            <a:r>
              <a:rPr lang="en-US" sz="1600" dirty="0"/>
              <a:t>supports the goals and objectives outlined in the REV </a:t>
            </a:r>
            <a:r>
              <a:rPr lang="en-US" sz="1600" dirty="0" smtClean="0"/>
              <a:t>proceedings</a:t>
            </a:r>
            <a:endParaRPr lang="en-US" sz="1600" dirty="0"/>
          </a:p>
          <a:p>
            <a:pPr lvl="0"/>
            <a:r>
              <a:rPr lang="en-US" sz="1600" u="sng" dirty="0"/>
              <a:t>Execution risk </a:t>
            </a:r>
            <a:r>
              <a:rPr lang="en-US" sz="1600" dirty="0"/>
              <a:t>- the expected ease of project implementation within the timeframe required </a:t>
            </a:r>
            <a:r>
              <a:rPr lang="en-US" sz="1600" dirty="0" smtClean="0"/>
              <a:t>(</a:t>
            </a:r>
            <a:r>
              <a:rPr lang="en-US" sz="1600" dirty="0"/>
              <a:t>e.g., permitting, construction risks, operating </a:t>
            </a:r>
            <a:r>
              <a:rPr lang="en-US" sz="1600" dirty="0" smtClean="0"/>
              <a:t>risks)</a:t>
            </a:r>
          </a:p>
          <a:p>
            <a:pPr lvl="0"/>
            <a:endParaRPr lang="en-US" sz="1600" dirty="0" smtClean="0"/>
          </a:p>
          <a:p>
            <a:pPr lvl="0"/>
            <a:endParaRPr lang="en-US" sz="1600" dirty="0"/>
          </a:p>
          <a:p>
            <a:endParaRPr lang="en-US" sz="1000"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15</a:t>
            </a:fld>
            <a:endParaRPr lang="en-US"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86605345"/>
              </p:ext>
            </p:extLst>
          </p:nvPr>
        </p:nvGraphicFramePr>
        <p:xfrm>
          <a:off x="347663" y="1710863"/>
          <a:ext cx="7221133" cy="822105"/>
        </p:xfrm>
        <a:graphic>
          <a:graphicData uri="http://schemas.openxmlformats.org/presentationml/2006/ole">
            <mc:AlternateContent xmlns:mc="http://schemas.openxmlformats.org/markup-compatibility/2006">
              <mc:Choice xmlns:v="urn:schemas-microsoft-com:vml" Requires="v">
                <p:oleObj spid="_x0000_s4113" name="Document" r:id="rId3" imgW="6512264" imgH="741942" progId="Word.Document.12">
                  <p:embed/>
                </p:oleObj>
              </mc:Choice>
              <mc:Fallback>
                <p:oleObj name="Document" r:id="rId3" imgW="6512264" imgH="741942" progId="Word.Document.12">
                  <p:embed/>
                  <p:pic>
                    <p:nvPicPr>
                      <p:cNvPr id="6" name="Object 5"/>
                      <p:cNvPicPr/>
                      <p:nvPr/>
                    </p:nvPicPr>
                    <p:blipFill>
                      <a:blip r:embed="rId4"/>
                      <a:stretch>
                        <a:fillRect/>
                      </a:stretch>
                    </p:blipFill>
                    <p:spPr>
                      <a:xfrm>
                        <a:off x="347663" y="1710863"/>
                        <a:ext cx="7221133" cy="822105"/>
                      </a:xfrm>
                      <a:prstGeom prst="rect">
                        <a:avLst/>
                      </a:prstGeom>
                    </p:spPr>
                  </p:pic>
                </p:oleObj>
              </mc:Fallback>
            </mc:AlternateContent>
          </a:graphicData>
        </a:graphic>
      </p:graphicFrame>
    </p:spTree>
    <p:extLst>
      <p:ext uri="{BB962C8B-B14F-4D97-AF65-F5344CB8AC3E}">
        <p14:creationId xmlns:p14="http://schemas.microsoft.com/office/powerpoint/2010/main" val="103013528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Response and Submittal Process</a:t>
            </a:r>
            <a:endParaRPr lang="en-US" dirty="0"/>
          </a:p>
        </p:txBody>
      </p:sp>
      <p:sp>
        <p:nvSpPr>
          <p:cNvPr id="3" name="Content Placeholder 2"/>
          <p:cNvSpPr>
            <a:spLocks noGrp="1"/>
          </p:cNvSpPr>
          <p:nvPr>
            <p:ph idx="1"/>
          </p:nvPr>
        </p:nvSpPr>
        <p:spPr>
          <a:xfrm>
            <a:off x="347663" y="1129553"/>
            <a:ext cx="8461375" cy="4810872"/>
          </a:xfrm>
        </p:spPr>
        <p:txBody>
          <a:bodyPr/>
          <a:lstStyle/>
          <a:p>
            <a:pPr marL="0" indent="0">
              <a:buNone/>
            </a:pPr>
            <a:r>
              <a:rPr lang="en-US" sz="1600" b="1" dirty="0" smtClean="0"/>
              <a:t>The following process should be used to submit proposals:</a:t>
            </a:r>
          </a:p>
          <a:p>
            <a:r>
              <a:rPr lang="en-US" sz="1400" dirty="0" smtClean="0"/>
              <a:t>All </a:t>
            </a:r>
            <a:r>
              <a:rPr lang="en-US" sz="1400" dirty="0"/>
              <a:t>proposals must be submitted through the Oracle RFQ System on or prior to the due date and time.  </a:t>
            </a:r>
            <a:endParaRPr lang="en-US" sz="1400" dirty="0" smtClean="0"/>
          </a:p>
          <a:p>
            <a:r>
              <a:rPr lang="en-US" sz="1400" dirty="0" smtClean="0"/>
              <a:t>Respondents </a:t>
            </a:r>
            <a:r>
              <a:rPr lang="en-US" sz="1400" dirty="0"/>
              <a:t>who fail to submit by the due date and time will be </a:t>
            </a:r>
            <a:r>
              <a:rPr lang="en-US" sz="1400" dirty="0" smtClean="0"/>
              <a:t>unable </a:t>
            </a:r>
            <a:r>
              <a:rPr lang="en-US" sz="1400" dirty="0"/>
              <a:t>to submit their proposals.  </a:t>
            </a:r>
            <a:endParaRPr lang="en-US" sz="1400" dirty="0" smtClean="0"/>
          </a:p>
          <a:p>
            <a:r>
              <a:rPr lang="en-US" sz="1400" dirty="0" smtClean="0"/>
              <a:t>Respondents </a:t>
            </a:r>
            <a:r>
              <a:rPr lang="en-US" sz="1400" dirty="0"/>
              <a:t>are encouraged to upload their proposals well in advance of the closing time to avoid any potential issues that may </a:t>
            </a:r>
            <a:r>
              <a:rPr lang="en-US" sz="1400" dirty="0" smtClean="0"/>
              <a:t>occur</a:t>
            </a:r>
          </a:p>
          <a:p>
            <a:r>
              <a:rPr lang="en-US" sz="1400" dirty="0" smtClean="0"/>
              <a:t>Respondents </a:t>
            </a:r>
            <a:r>
              <a:rPr lang="en-US" sz="1400" u="sng" dirty="0"/>
              <a:t>must</a:t>
            </a:r>
            <a:r>
              <a:rPr lang="en-US" sz="1400" dirty="0"/>
              <a:t> take the following actions to ensure acceptance of a proposal submission:</a:t>
            </a:r>
          </a:p>
          <a:p>
            <a:pPr marL="741363" lvl="1" indent="-342900">
              <a:buSzPct val="100000"/>
              <a:buFont typeface="+mj-lt"/>
              <a:buAutoNum type="arabicPeriod"/>
            </a:pPr>
            <a:r>
              <a:rPr lang="en-US" sz="1400" dirty="0"/>
              <a:t>Download </a:t>
            </a:r>
            <a:r>
              <a:rPr lang="en-US" sz="1400" dirty="0" smtClean="0"/>
              <a:t>the West Haverstraw Non-Wires </a:t>
            </a:r>
            <a:r>
              <a:rPr lang="en-US" sz="1400" dirty="0"/>
              <a:t>Alternative RFP, Non-Wires Alternative </a:t>
            </a:r>
            <a:r>
              <a:rPr lang="en-US" sz="1400" dirty="0" smtClean="0"/>
              <a:t>Questionnaire, </a:t>
            </a:r>
            <a:r>
              <a:rPr lang="en-US" sz="1400" dirty="0"/>
              <a:t>and Supplier Enablement Template.</a:t>
            </a:r>
          </a:p>
          <a:p>
            <a:pPr marL="741363" lvl="1" indent="-342900">
              <a:buSzPct val="100000"/>
              <a:buFont typeface="+mj-lt"/>
              <a:buAutoNum type="arabicPeriod"/>
            </a:pPr>
            <a:r>
              <a:rPr lang="en-US" sz="1400" dirty="0"/>
              <a:t>Become enabled in the Oracle RFQ </a:t>
            </a:r>
            <a:r>
              <a:rPr lang="en-US" sz="1400" dirty="0" smtClean="0"/>
              <a:t>System* </a:t>
            </a:r>
            <a:r>
              <a:rPr lang="en-US" sz="1400" dirty="0"/>
              <a:t>by submitting the below items to Michael Heaton </a:t>
            </a:r>
            <a:r>
              <a:rPr lang="en-US" sz="1400" dirty="0" smtClean="0"/>
              <a:t>at </a:t>
            </a:r>
            <a:r>
              <a:rPr lang="en-US" sz="1400" u="sng" dirty="0" smtClean="0">
                <a:solidFill>
                  <a:srgbClr val="0583D7"/>
                </a:solidFill>
              </a:rPr>
              <a:t>heatonm@coned.com</a:t>
            </a:r>
            <a:r>
              <a:rPr lang="en-US" sz="1400" u="sng" dirty="0" smtClean="0">
                <a:solidFill>
                  <a:srgbClr val="FF8302"/>
                </a:solidFill>
              </a:rPr>
              <a:t> </a:t>
            </a:r>
          </a:p>
          <a:p>
            <a:pPr marL="922338" lvl="2" indent="-174625"/>
            <a:r>
              <a:rPr lang="en-US" sz="1400" dirty="0"/>
              <a:t>W-9 form (version last updated); and</a:t>
            </a:r>
          </a:p>
          <a:p>
            <a:pPr marL="922338" lvl="2" indent="-174625"/>
            <a:r>
              <a:rPr lang="en-US" sz="1400" dirty="0"/>
              <a:t>Supplier Enablement Template (Select ‘Sourcing’ under Oracle responsibility field).</a:t>
            </a:r>
          </a:p>
          <a:p>
            <a:pPr marL="922338" lvl="2" indent="0">
              <a:buSzPct val="100000"/>
              <a:buNone/>
            </a:pPr>
            <a:r>
              <a:rPr lang="en-US" sz="1200" dirty="0" smtClean="0"/>
              <a:t>*Note: if a respondent </a:t>
            </a:r>
            <a:r>
              <a:rPr lang="en-US" sz="1200" dirty="0"/>
              <a:t>has previously been enabled in the Oracle RFQ System as part of a separate bid event then they </a:t>
            </a:r>
            <a:r>
              <a:rPr lang="en-US" sz="1200" u="sng" dirty="0"/>
              <a:t>do not</a:t>
            </a:r>
            <a:r>
              <a:rPr lang="en-US" sz="1200" dirty="0"/>
              <a:t> have to do it again, but should email Mike Heaton to notify him of participation interest for this </a:t>
            </a:r>
            <a:r>
              <a:rPr lang="en-US" sz="1200" dirty="0" smtClean="0"/>
              <a:t>RFP</a:t>
            </a:r>
            <a:endParaRPr lang="en-US" sz="1200" dirty="0"/>
          </a:p>
          <a:p>
            <a:pPr marL="741363" lvl="1" indent="-342900">
              <a:buSzPct val="100000"/>
              <a:buFont typeface="+mj-lt"/>
              <a:buAutoNum type="arabicPeriod"/>
            </a:pPr>
            <a:r>
              <a:rPr lang="en-US" sz="1400" dirty="0" smtClean="0"/>
              <a:t>Receive </a:t>
            </a:r>
            <a:r>
              <a:rPr lang="en-US" sz="1400" dirty="0"/>
              <a:t>Formal RFQ response request (will be same information downloaded from non-wires alternative website).</a:t>
            </a:r>
          </a:p>
          <a:p>
            <a:pPr marL="741363" lvl="1" indent="-342900">
              <a:buSzPct val="100000"/>
              <a:buFont typeface="+mj-lt"/>
              <a:buAutoNum type="arabicPeriod"/>
            </a:pPr>
            <a:r>
              <a:rPr lang="en-US" sz="1400" dirty="0"/>
              <a:t>Submit response and fully completed questionnaire to Oracle RFQ </a:t>
            </a:r>
            <a:r>
              <a:rPr lang="en-US" sz="1400" dirty="0" smtClean="0"/>
              <a:t>System prior to the deadline.</a:t>
            </a:r>
            <a:endParaRPr lang="en-US" sz="1400" dirty="0"/>
          </a:p>
          <a:p>
            <a:endParaRPr lang="en-US" sz="1400"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16</a:t>
            </a:fld>
            <a:endParaRPr lang="en-US" altLang="en-US" dirty="0"/>
          </a:p>
        </p:txBody>
      </p:sp>
    </p:spTree>
    <p:extLst>
      <p:ext uri="{BB962C8B-B14F-4D97-AF65-F5344CB8AC3E}">
        <p14:creationId xmlns:p14="http://schemas.microsoft.com/office/powerpoint/2010/main" val="58571815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Things to Note</a:t>
            </a:r>
            <a:endParaRPr lang="en-US" dirty="0"/>
          </a:p>
        </p:txBody>
      </p:sp>
      <p:sp>
        <p:nvSpPr>
          <p:cNvPr id="3" name="Content Placeholder 2"/>
          <p:cNvSpPr>
            <a:spLocks noGrp="1"/>
          </p:cNvSpPr>
          <p:nvPr>
            <p:ph idx="1"/>
          </p:nvPr>
        </p:nvSpPr>
        <p:spPr>
          <a:xfrm>
            <a:off x="332423" y="929228"/>
            <a:ext cx="8461375" cy="5288692"/>
          </a:xfrm>
        </p:spPr>
        <p:txBody>
          <a:bodyPr/>
          <a:lstStyle/>
          <a:p>
            <a:pPr marL="0" indent="0">
              <a:buNone/>
            </a:pPr>
            <a:r>
              <a:rPr lang="en-US" sz="1600" b="1" dirty="0" smtClean="0"/>
              <a:t>Terms and Conditions</a:t>
            </a:r>
          </a:p>
          <a:p>
            <a:r>
              <a:rPr lang="en-US" sz="1600" dirty="0" smtClean="0"/>
              <a:t>Proposal response format and Terms and Conditions are included in the RFP</a:t>
            </a:r>
          </a:p>
          <a:p>
            <a:r>
              <a:rPr lang="en-US" sz="1600" dirty="0" smtClean="0"/>
              <a:t>Clarification questions may be submitted via email through the Q&amp;A process </a:t>
            </a:r>
            <a:endParaRPr lang="en-US" sz="1400" dirty="0" smtClean="0"/>
          </a:p>
          <a:p>
            <a:pPr marL="0" indent="0">
              <a:buNone/>
            </a:pPr>
            <a:r>
              <a:rPr lang="en-US" sz="1600" b="1" dirty="0" smtClean="0"/>
              <a:t>EE and DR Solutions</a:t>
            </a:r>
          </a:p>
          <a:p>
            <a:r>
              <a:rPr lang="en-US" sz="1600" dirty="0" smtClean="0"/>
              <a:t>The </a:t>
            </a:r>
            <a:r>
              <a:rPr lang="en-US" sz="1600" dirty="0"/>
              <a:t>company will leverage its existing EE and DR programs to lower the amount of DER that needs to be </a:t>
            </a:r>
            <a:r>
              <a:rPr lang="en-US" sz="1600" dirty="0" smtClean="0"/>
              <a:t>procured  </a:t>
            </a:r>
            <a:endParaRPr lang="en-US" sz="1600" dirty="0"/>
          </a:p>
          <a:p>
            <a:pPr lvl="1"/>
            <a:r>
              <a:rPr lang="en-US" sz="1400" dirty="0"/>
              <a:t>The company may </a:t>
            </a:r>
            <a:r>
              <a:rPr lang="en-US" sz="1400" dirty="0" smtClean="0"/>
              <a:t>also entertain </a:t>
            </a:r>
            <a:r>
              <a:rPr lang="en-US" sz="1400" dirty="0"/>
              <a:t>proposed EE and DR solutions that have the potential to enhance its existing </a:t>
            </a:r>
            <a:r>
              <a:rPr lang="en-US" sz="1400" dirty="0" smtClean="0"/>
              <a:t>programs </a:t>
            </a:r>
          </a:p>
          <a:p>
            <a:endParaRPr lang="en-US" sz="1600" dirty="0" smtClean="0"/>
          </a:p>
          <a:p>
            <a:r>
              <a:rPr lang="en-US" sz="1600" dirty="0" smtClean="0"/>
              <a:t>Respondents </a:t>
            </a:r>
            <a:r>
              <a:rPr lang="en-US" sz="1600" dirty="0"/>
              <a:t>may </a:t>
            </a:r>
            <a:r>
              <a:rPr lang="en-US" sz="1600" dirty="0" smtClean="0"/>
              <a:t>include </a:t>
            </a:r>
            <a:r>
              <a:rPr lang="en-US" sz="1600" dirty="0"/>
              <a:t>proposals that require </a:t>
            </a:r>
            <a:r>
              <a:rPr lang="en-US" sz="1600" dirty="0" smtClean="0"/>
              <a:t>utility ownership, lease or PPA of the DER assets required for the NWA project</a:t>
            </a:r>
          </a:p>
          <a:p>
            <a:pPr marL="0" indent="0">
              <a:buNone/>
            </a:pPr>
            <a:endParaRPr lang="en-US" sz="1600" b="1" dirty="0" smtClean="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17</a:t>
            </a:fld>
            <a:endParaRPr lang="en-US" altLang="en-US" dirty="0"/>
          </a:p>
        </p:txBody>
      </p:sp>
    </p:spTree>
    <p:extLst>
      <p:ext uri="{BB962C8B-B14F-4D97-AF65-F5344CB8AC3E}">
        <p14:creationId xmlns:p14="http://schemas.microsoft.com/office/powerpoint/2010/main" val="72659082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Clarification Questions</a:t>
            </a:r>
            <a:endParaRPr lang="en-US" dirty="0"/>
          </a:p>
        </p:txBody>
      </p:sp>
      <p:sp>
        <p:nvSpPr>
          <p:cNvPr id="3" name="Content Placeholder 2"/>
          <p:cNvSpPr>
            <a:spLocks noGrp="1"/>
          </p:cNvSpPr>
          <p:nvPr>
            <p:ph idx="1"/>
          </p:nvPr>
        </p:nvSpPr>
        <p:spPr>
          <a:xfrm>
            <a:off x="347663" y="1129553"/>
            <a:ext cx="8461375" cy="4810872"/>
          </a:xfrm>
        </p:spPr>
        <p:txBody>
          <a:bodyPr/>
          <a:lstStyle/>
          <a:p>
            <a:r>
              <a:rPr lang="en-US" sz="1600" dirty="0" smtClean="0"/>
              <a:t>In order to ensure equal access to RFP information, O&amp;R will accept, answer and respond to vendor questions according the following process:</a:t>
            </a:r>
          </a:p>
          <a:p>
            <a:r>
              <a:rPr lang="en-US" sz="1600" dirty="0" smtClean="0"/>
              <a:t>During the clarification period, Respondents </a:t>
            </a:r>
            <a:r>
              <a:rPr lang="en-US" sz="1600" dirty="0"/>
              <a:t>should direct </a:t>
            </a:r>
            <a:r>
              <a:rPr lang="en-US" sz="1600" dirty="0" smtClean="0"/>
              <a:t>clarification questions via </a:t>
            </a:r>
            <a:r>
              <a:rPr lang="en-US" sz="1600" dirty="0"/>
              <a:t>email to Michael Heaton, </a:t>
            </a:r>
            <a:r>
              <a:rPr lang="en-US" sz="1600" u="sng" dirty="0">
                <a:hlinkClick r:id="rId2"/>
              </a:rPr>
              <a:t>heatonm@coned.com</a:t>
            </a:r>
            <a:r>
              <a:rPr lang="en-US" sz="1600" dirty="0"/>
              <a:t>, of O&amp;R’s/Con Edison’s Supply Chain Department. </a:t>
            </a:r>
            <a:endParaRPr lang="en-US" sz="1600" dirty="0" smtClean="0"/>
          </a:p>
          <a:p>
            <a:r>
              <a:rPr lang="en-US" sz="1600" dirty="0" smtClean="0"/>
              <a:t>The deadline for submitting clarification </a:t>
            </a:r>
            <a:r>
              <a:rPr lang="en-US" sz="1600" dirty="0"/>
              <a:t>questions </a:t>
            </a:r>
            <a:r>
              <a:rPr lang="en-US" sz="1600" dirty="0" smtClean="0"/>
              <a:t>is midnight on July 16, 2018 </a:t>
            </a:r>
          </a:p>
          <a:p>
            <a:pPr lvl="1"/>
            <a:r>
              <a:rPr lang="en-US" sz="1400" dirty="0" smtClean="0"/>
              <a:t>O&amp;R </a:t>
            </a:r>
            <a:r>
              <a:rPr lang="en-US" sz="1400" dirty="0"/>
              <a:t>will have no obligation to evaluate late submissions, nor be responsible in any way for any consequences associated with late submissions </a:t>
            </a:r>
          </a:p>
          <a:p>
            <a:r>
              <a:rPr lang="en-US" sz="1600" dirty="0" smtClean="0"/>
              <a:t>All questions </a:t>
            </a:r>
            <a:r>
              <a:rPr lang="en-US" sz="1600" dirty="0"/>
              <a:t>and answers deemed essential for the viable submission of a bid response will be publicly posted at </a:t>
            </a:r>
            <a:r>
              <a:rPr lang="en-US" sz="1600" b="1" u="sng" dirty="0">
                <a:hlinkClick r:id="rId3"/>
              </a:rPr>
              <a:t>https://</a:t>
            </a:r>
            <a:r>
              <a:rPr lang="en-US" sz="1600" b="1" u="sng" dirty="0" smtClean="0">
                <a:hlinkClick r:id="rId3"/>
              </a:rPr>
              <a:t>www.oru.com/en/business-partners/non-wires-alternatives</a:t>
            </a:r>
            <a:r>
              <a:rPr lang="en-US" sz="1600" b="1" dirty="0" smtClean="0"/>
              <a:t>  </a:t>
            </a:r>
          </a:p>
          <a:p>
            <a:pPr lvl="1"/>
            <a:r>
              <a:rPr lang="en-US" sz="1400" dirty="0" smtClean="0"/>
              <a:t>Respondent’s </a:t>
            </a:r>
            <a:r>
              <a:rPr lang="en-US" sz="1400" dirty="0"/>
              <a:t>identities will be kept confidential. </a:t>
            </a:r>
          </a:p>
          <a:p>
            <a:endParaRPr lang="en-US"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18</a:t>
            </a:fld>
            <a:endParaRPr lang="en-US" altLang="en-US" dirty="0"/>
          </a:p>
        </p:txBody>
      </p:sp>
    </p:spTree>
    <p:extLst>
      <p:ext uri="{BB962C8B-B14F-4D97-AF65-F5344CB8AC3E}">
        <p14:creationId xmlns:p14="http://schemas.microsoft.com/office/powerpoint/2010/main" val="185505913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439" y="2778529"/>
            <a:ext cx="8458200" cy="1074738"/>
          </a:xfrm>
        </p:spPr>
        <p:txBody>
          <a:bodyPr/>
          <a:lstStyle/>
          <a:p>
            <a:pPr algn="ctr"/>
            <a:r>
              <a:rPr lang="en-US" dirty="0" smtClean="0"/>
              <a:t>Thank you!!</a:t>
            </a:r>
            <a:endParaRPr lang="en-US"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19</a:t>
            </a:fld>
            <a:endParaRPr lang="en-US" altLang="en-US" dirty="0"/>
          </a:p>
        </p:txBody>
      </p:sp>
    </p:spTree>
    <p:extLst>
      <p:ext uri="{BB962C8B-B14F-4D97-AF65-F5344CB8AC3E}">
        <p14:creationId xmlns:p14="http://schemas.microsoft.com/office/powerpoint/2010/main" val="25544061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7" name="Content Placeholder 6"/>
          <p:cNvSpPr>
            <a:spLocks noGrp="1"/>
          </p:cNvSpPr>
          <p:nvPr>
            <p:ph idx="1"/>
          </p:nvPr>
        </p:nvSpPr>
        <p:spPr/>
        <p:txBody>
          <a:bodyPr/>
          <a:lstStyle/>
          <a:p>
            <a:r>
              <a:rPr lang="en-US" sz="1800" dirty="0" smtClean="0"/>
              <a:t>Overview and Purpose</a:t>
            </a:r>
          </a:p>
          <a:p>
            <a:r>
              <a:rPr lang="en-US" sz="1800" dirty="0" smtClean="0"/>
              <a:t>O&amp;R NWA Process</a:t>
            </a:r>
          </a:p>
          <a:p>
            <a:r>
              <a:rPr lang="en-US" sz="1800" dirty="0" smtClean="0"/>
              <a:t>West Haverstraw </a:t>
            </a:r>
            <a:r>
              <a:rPr lang="en-US" sz="1800" dirty="0"/>
              <a:t>NWA </a:t>
            </a:r>
            <a:r>
              <a:rPr lang="en-US" sz="1800" dirty="0" smtClean="0"/>
              <a:t>Overview</a:t>
            </a:r>
          </a:p>
          <a:p>
            <a:r>
              <a:rPr lang="en-US" sz="1800" dirty="0" smtClean="0"/>
              <a:t>Description of Need</a:t>
            </a:r>
          </a:p>
          <a:p>
            <a:r>
              <a:rPr lang="en-US" sz="1800" dirty="0" smtClean="0"/>
              <a:t>Potential Solution Description</a:t>
            </a:r>
          </a:p>
          <a:p>
            <a:r>
              <a:rPr lang="en-US" sz="1800" dirty="0" smtClean="0"/>
              <a:t>Vendor Information</a:t>
            </a:r>
          </a:p>
          <a:p>
            <a:r>
              <a:rPr lang="en-US" sz="1800" dirty="0" smtClean="0"/>
              <a:t>RFP Schedule</a:t>
            </a:r>
          </a:p>
          <a:p>
            <a:r>
              <a:rPr lang="en-US" sz="1800" dirty="0"/>
              <a:t>Evaluation Criteria</a:t>
            </a:r>
            <a:endParaRPr lang="en-US" sz="1800" dirty="0" smtClean="0"/>
          </a:p>
          <a:p>
            <a:r>
              <a:rPr lang="en-US" sz="1800" dirty="0" smtClean="0"/>
              <a:t>Proposal </a:t>
            </a:r>
            <a:r>
              <a:rPr lang="en-US" sz="1800" dirty="0"/>
              <a:t>Response and Submittal </a:t>
            </a:r>
            <a:r>
              <a:rPr lang="en-US" sz="1800" dirty="0" smtClean="0"/>
              <a:t>Process</a:t>
            </a:r>
          </a:p>
          <a:p>
            <a:r>
              <a:rPr lang="en-US" sz="1800" dirty="0" smtClean="0"/>
              <a:t>Key Things to Note</a:t>
            </a:r>
          </a:p>
          <a:p>
            <a:r>
              <a:rPr lang="en-US" sz="1800" dirty="0" smtClean="0"/>
              <a:t>Clarification Questions</a:t>
            </a:r>
          </a:p>
          <a:p>
            <a:endParaRPr lang="en-US" dirty="0" smtClean="0"/>
          </a:p>
          <a:p>
            <a:endParaRPr lang="en-US" dirty="0"/>
          </a:p>
        </p:txBody>
      </p:sp>
      <p:sp>
        <p:nvSpPr>
          <p:cNvPr id="3" name="Slide Number Placeholder 2"/>
          <p:cNvSpPr>
            <a:spLocks noGrp="1"/>
          </p:cNvSpPr>
          <p:nvPr>
            <p:ph type="sldNum" sz="quarter" idx="10"/>
          </p:nvPr>
        </p:nvSpPr>
        <p:spPr/>
        <p:txBody>
          <a:bodyPr/>
          <a:lstStyle/>
          <a:p>
            <a:fld id="{ED020E84-F86C-4C16-BA9D-8B6E16BD1967}" type="slidenum">
              <a:rPr lang="en-US" altLang="en-US" smtClean="0"/>
              <a:pPr/>
              <a:t>2</a:t>
            </a:fld>
            <a:endParaRPr lang="en-US" altLang="en-US" dirty="0"/>
          </a:p>
        </p:txBody>
      </p:sp>
    </p:spTree>
    <p:extLst>
      <p:ext uri="{BB962C8B-B14F-4D97-AF65-F5344CB8AC3E}">
        <p14:creationId xmlns:p14="http://schemas.microsoft.com/office/powerpoint/2010/main" val="41792675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Purpose</a:t>
            </a:r>
            <a:endParaRPr lang="en-US" dirty="0"/>
          </a:p>
        </p:txBody>
      </p:sp>
      <p:sp>
        <p:nvSpPr>
          <p:cNvPr id="3" name="Content Placeholder 2"/>
          <p:cNvSpPr>
            <a:spLocks noGrp="1"/>
          </p:cNvSpPr>
          <p:nvPr>
            <p:ph idx="1"/>
          </p:nvPr>
        </p:nvSpPr>
        <p:spPr>
          <a:xfrm>
            <a:off x="347663" y="1129553"/>
            <a:ext cx="8461375" cy="4810872"/>
          </a:xfrm>
        </p:spPr>
        <p:txBody>
          <a:bodyPr/>
          <a:lstStyle/>
          <a:p>
            <a:r>
              <a:rPr lang="en-US" sz="2000" dirty="0" smtClean="0"/>
              <a:t>Through this webinar O&amp;R intends to:</a:t>
            </a:r>
          </a:p>
          <a:p>
            <a:pPr lvl="1"/>
            <a:r>
              <a:rPr lang="en-US" sz="1800" dirty="0" smtClean="0"/>
              <a:t>Describe the O&amp;R Non-Wires Alternatives (NWA) process</a:t>
            </a:r>
          </a:p>
          <a:p>
            <a:pPr lvl="1"/>
            <a:r>
              <a:rPr lang="en-US" sz="1800" dirty="0" smtClean="0"/>
              <a:t>Provide an overview of the West Haverstraw NWA RFP</a:t>
            </a:r>
          </a:p>
          <a:p>
            <a:pPr lvl="1"/>
            <a:r>
              <a:rPr lang="en-US" sz="1800" dirty="0" smtClean="0"/>
              <a:t>Discuss evaluation criteria and process</a:t>
            </a:r>
          </a:p>
          <a:p>
            <a:pPr lvl="1"/>
            <a:r>
              <a:rPr lang="en-US" sz="1800" dirty="0" smtClean="0"/>
              <a:t>Review next steps</a:t>
            </a:r>
          </a:p>
          <a:p>
            <a:pPr lvl="1"/>
            <a:endParaRPr lang="en-US" sz="1800" dirty="0"/>
          </a:p>
          <a:p>
            <a:r>
              <a:rPr lang="en-US" sz="2000" dirty="0" smtClean="0"/>
              <a:t>This webinar is not intended to:</a:t>
            </a:r>
          </a:p>
          <a:p>
            <a:pPr lvl="1"/>
            <a:r>
              <a:rPr lang="en-US" sz="1800" dirty="0" smtClean="0"/>
              <a:t>Answer specific questions about the RFP or process</a:t>
            </a:r>
          </a:p>
          <a:p>
            <a:pPr lvl="1"/>
            <a:r>
              <a:rPr lang="en-US" sz="1800" dirty="0" smtClean="0"/>
              <a:t>Discuss need specifics</a:t>
            </a:r>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3</a:t>
            </a:fld>
            <a:endParaRPr lang="en-US" altLang="en-US" dirty="0"/>
          </a:p>
        </p:txBody>
      </p:sp>
    </p:spTree>
    <p:extLst>
      <p:ext uri="{BB962C8B-B14F-4D97-AF65-F5344CB8AC3E}">
        <p14:creationId xmlns:p14="http://schemas.microsoft.com/office/powerpoint/2010/main" val="180850892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O&amp;R’s NWA Process</a:t>
            </a:r>
            <a:endParaRPr lang="en-US" dirty="0"/>
          </a:p>
        </p:txBody>
      </p:sp>
      <p:sp>
        <p:nvSpPr>
          <p:cNvPr id="3" name="Content Placeholder 2"/>
          <p:cNvSpPr>
            <a:spLocks noGrp="1"/>
          </p:cNvSpPr>
          <p:nvPr>
            <p:ph idx="1"/>
          </p:nvPr>
        </p:nvSpPr>
        <p:spPr>
          <a:xfrm>
            <a:off x="347663" y="1136822"/>
            <a:ext cx="8461375" cy="4803603"/>
          </a:xfrm>
        </p:spPr>
        <p:txBody>
          <a:bodyPr/>
          <a:lstStyle/>
          <a:p>
            <a:r>
              <a:rPr lang="en-US" sz="1800" dirty="0"/>
              <a:t>The process shown below is an example of the high-level steps that occur during the identification of NWA solutions, as well as the evaluation, implementation, and verification of the identified </a:t>
            </a:r>
            <a:r>
              <a:rPr lang="en-US" sz="1800" dirty="0" smtClean="0"/>
              <a:t>solutions</a:t>
            </a:r>
            <a:endParaRPr lang="en-US" sz="1800"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4</a:t>
            </a:fld>
            <a:endParaRPr lang="en-US" altLang="en-US" dirty="0"/>
          </a:p>
        </p:txBody>
      </p:sp>
      <p:pic>
        <p:nvPicPr>
          <p:cNvPr id="12" name="Picture 11"/>
          <p:cNvPicPr>
            <a:picLocks noChangeAspect="1"/>
          </p:cNvPicPr>
          <p:nvPr/>
        </p:nvPicPr>
        <p:blipFill>
          <a:blip r:embed="rId2"/>
          <a:stretch>
            <a:fillRect/>
          </a:stretch>
        </p:blipFill>
        <p:spPr>
          <a:xfrm>
            <a:off x="485174" y="2211560"/>
            <a:ext cx="8186351" cy="3258798"/>
          </a:xfrm>
          <a:prstGeom prst="rect">
            <a:avLst/>
          </a:prstGeom>
        </p:spPr>
      </p:pic>
    </p:spTree>
    <p:extLst>
      <p:ext uri="{BB962C8B-B14F-4D97-AF65-F5344CB8AC3E}">
        <p14:creationId xmlns:p14="http://schemas.microsoft.com/office/powerpoint/2010/main" val="48432748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Haverstraw NWA Overview</a:t>
            </a:r>
            <a:endParaRPr lang="en-US" dirty="0"/>
          </a:p>
        </p:txBody>
      </p:sp>
      <p:sp>
        <p:nvSpPr>
          <p:cNvPr id="3" name="Content Placeholder 2"/>
          <p:cNvSpPr>
            <a:spLocks noGrp="1"/>
          </p:cNvSpPr>
          <p:nvPr>
            <p:ph idx="1"/>
          </p:nvPr>
        </p:nvSpPr>
        <p:spPr>
          <a:xfrm>
            <a:off x="347664" y="1136822"/>
            <a:ext cx="3797616" cy="4803603"/>
          </a:xfrm>
        </p:spPr>
        <p:txBody>
          <a:bodyPr/>
          <a:lstStyle/>
          <a:p>
            <a:pPr marL="0" indent="0">
              <a:buNone/>
            </a:pPr>
            <a:r>
              <a:rPr lang="en-US" sz="1800" b="1" dirty="0" smtClean="0"/>
              <a:t>West Haverstraw Area</a:t>
            </a:r>
          </a:p>
          <a:p>
            <a:r>
              <a:rPr lang="en-US" sz="1600" dirty="0"/>
              <a:t>West Haverstraw Substation #27 is a distribution substation located in the Village of West Haverstraw, NY, in Haverstraw Township within Rockland County. The substation feeds mostly residential customers along with some commercial and industrial customers </a:t>
            </a:r>
            <a:endParaRPr lang="en-US" sz="1600" dirty="0" smtClean="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5</a:t>
            </a:fld>
            <a:endParaRPr lang="en-US" altLang="en-US"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4145280" y="880268"/>
            <a:ext cx="4890654" cy="4971891"/>
          </a:xfrm>
          <a:prstGeom prst="rect">
            <a:avLst/>
          </a:prstGeom>
          <a:noFill/>
          <a:ln>
            <a:noFill/>
          </a:ln>
        </p:spPr>
      </p:pic>
    </p:spTree>
    <p:extLst>
      <p:ext uri="{BB962C8B-B14F-4D97-AF65-F5344CB8AC3E}">
        <p14:creationId xmlns:p14="http://schemas.microsoft.com/office/powerpoint/2010/main" val="57776317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Haverstraw NWA Overview (cont’d) </a:t>
            </a:r>
            <a:endParaRPr lang="en-US" dirty="0"/>
          </a:p>
        </p:txBody>
      </p:sp>
      <p:sp>
        <p:nvSpPr>
          <p:cNvPr id="3" name="Content Placeholder 2"/>
          <p:cNvSpPr>
            <a:spLocks noGrp="1"/>
          </p:cNvSpPr>
          <p:nvPr>
            <p:ph idx="1"/>
          </p:nvPr>
        </p:nvSpPr>
        <p:spPr>
          <a:xfrm>
            <a:off x="347663" y="1136822"/>
            <a:ext cx="8461375" cy="4803603"/>
          </a:xfrm>
        </p:spPr>
        <p:txBody>
          <a:bodyPr/>
          <a:lstStyle/>
          <a:p>
            <a:pPr marL="0" indent="0">
              <a:buNone/>
            </a:pPr>
            <a:r>
              <a:rPr lang="en-US" sz="1600" b="1" dirty="0" smtClean="0"/>
              <a:t>Objective</a:t>
            </a:r>
          </a:p>
          <a:p>
            <a:r>
              <a:rPr lang="en-US" sz="1600" dirty="0" smtClean="0"/>
              <a:t>O&amp;R </a:t>
            </a:r>
            <a:r>
              <a:rPr lang="en-US" sz="1600" dirty="0"/>
              <a:t>is proposing to implement a NWA program in order to defer capital infrastructure investments </a:t>
            </a:r>
            <a:r>
              <a:rPr lang="en-US" sz="1600" dirty="0" smtClean="0"/>
              <a:t>to </a:t>
            </a:r>
            <a:r>
              <a:rPr lang="en-US" sz="1600" dirty="0"/>
              <a:t>meet short- and long-term customer energy </a:t>
            </a:r>
            <a:r>
              <a:rPr lang="en-US" sz="1600" dirty="0" smtClean="0"/>
              <a:t>needs </a:t>
            </a:r>
          </a:p>
          <a:p>
            <a:pPr marL="0" indent="0">
              <a:buNone/>
            </a:pPr>
            <a:endParaRPr lang="en-US" sz="1600" b="1" dirty="0" smtClean="0"/>
          </a:p>
          <a:p>
            <a:pPr marL="0" indent="0">
              <a:buNone/>
            </a:pPr>
            <a:r>
              <a:rPr lang="en-US" sz="1600" b="1" dirty="0" smtClean="0"/>
              <a:t>The </a:t>
            </a:r>
            <a:r>
              <a:rPr lang="en-US" sz="1600" b="1" dirty="0"/>
              <a:t>traditional wires solution that O&amp;R is seeking to defer includes:</a:t>
            </a:r>
          </a:p>
          <a:p>
            <a:r>
              <a:rPr lang="en-US" sz="1600" dirty="0"/>
              <a:t>Construction of a new underground circuit from the West Haverstraw substation to the intersection of Route 202 and Route </a:t>
            </a:r>
            <a:r>
              <a:rPr lang="en-US" sz="1600" dirty="0" smtClean="0"/>
              <a:t>9W </a:t>
            </a:r>
            <a:endParaRPr lang="en-US" sz="1600" dirty="0"/>
          </a:p>
          <a:p>
            <a:endParaRPr lang="en-US" sz="1600" dirty="0" smtClean="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6</a:t>
            </a:fld>
            <a:endParaRPr lang="en-US" altLang="en-US" dirty="0"/>
          </a:p>
        </p:txBody>
      </p:sp>
    </p:spTree>
    <p:extLst>
      <p:ext uri="{BB962C8B-B14F-4D97-AF65-F5344CB8AC3E}">
        <p14:creationId xmlns:p14="http://schemas.microsoft.com/office/powerpoint/2010/main" val="143702010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Need</a:t>
            </a:r>
            <a:endParaRPr lang="en-US" dirty="0"/>
          </a:p>
        </p:txBody>
      </p:sp>
      <p:sp>
        <p:nvSpPr>
          <p:cNvPr id="3" name="Content Placeholder 2"/>
          <p:cNvSpPr>
            <a:spLocks noGrp="1"/>
          </p:cNvSpPr>
          <p:nvPr>
            <p:ph idx="1"/>
          </p:nvPr>
        </p:nvSpPr>
        <p:spPr>
          <a:xfrm>
            <a:off x="347663" y="1136822"/>
            <a:ext cx="8461375" cy="4803603"/>
          </a:xfrm>
        </p:spPr>
        <p:txBody>
          <a:bodyPr/>
          <a:lstStyle/>
          <a:p>
            <a:r>
              <a:rPr lang="en-US" dirty="0"/>
              <a:t>The Village of Haverstraw is served with three 13.2kV distribution </a:t>
            </a:r>
            <a:r>
              <a:rPr lang="en-US" dirty="0" smtClean="0"/>
              <a:t>circuits</a:t>
            </a:r>
            <a:endParaRPr lang="en-US" dirty="0"/>
          </a:p>
          <a:p>
            <a:pPr lvl="1"/>
            <a:r>
              <a:rPr lang="en-US" sz="1800" dirty="0"/>
              <a:t> Two of these distribution feeders are constructed as a double circuit spacer construction pole line for approximately one mile exiting from the </a:t>
            </a:r>
            <a:r>
              <a:rPr lang="en-US" sz="1800" dirty="0" smtClean="0"/>
              <a:t>substation </a:t>
            </a:r>
            <a:endParaRPr lang="en-US" sz="1800" dirty="0"/>
          </a:p>
          <a:p>
            <a:pPr lvl="1"/>
            <a:r>
              <a:rPr lang="en-US" sz="1800" dirty="0"/>
              <a:t>An interruption event occurring on this portion of the double circuit feeder can require the de-energization of both circuits in order to expedite the </a:t>
            </a:r>
            <a:r>
              <a:rPr lang="en-US" sz="1800" dirty="0" smtClean="0"/>
              <a:t>repairs</a:t>
            </a:r>
            <a:endParaRPr lang="en-US" sz="1800" dirty="0"/>
          </a:p>
          <a:p>
            <a:pPr lvl="1"/>
            <a:r>
              <a:rPr lang="en-US" sz="1800" dirty="0"/>
              <a:t>During peak summer loading periods, the remaining area circuit cannot support the entire </a:t>
            </a:r>
            <a:r>
              <a:rPr lang="en-US" sz="1800" dirty="0" smtClean="0"/>
              <a:t>load </a:t>
            </a:r>
          </a:p>
          <a:p>
            <a:pPr lvl="1"/>
            <a:r>
              <a:rPr lang="en-US" sz="1800" dirty="0" smtClean="0"/>
              <a:t>Please visit O&amp;Rs hosting capacity map (published publicly online) to get details on circuit orientation</a:t>
            </a:r>
            <a:endParaRPr lang="en-US" sz="1050" dirty="0"/>
          </a:p>
          <a:p>
            <a:endParaRPr lang="en-US"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7</a:t>
            </a:fld>
            <a:endParaRPr lang="en-US" altLang="en-US" dirty="0"/>
          </a:p>
        </p:txBody>
      </p:sp>
    </p:spTree>
    <p:extLst>
      <p:ext uri="{BB962C8B-B14F-4D97-AF65-F5344CB8AC3E}">
        <p14:creationId xmlns:p14="http://schemas.microsoft.com/office/powerpoint/2010/main" val="19037107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Need (cont’d)</a:t>
            </a:r>
            <a:endParaRPr lang="en-US"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8</a:t>
            </a:fld>
            <a:endParaRPr lang="en-US" altLang="en-US" dirty="0"/>
          </a:p>
        </p:txBody>
      </p:sp>
      <p:pic>
        <p:nvPicPr>
          <p:cNvPr id="176" name="Picture 175"/>
          <p:cNvPicPr>
            <a:picLocks noChangeAspect="1"/>
          </p:cNvPicPr>
          <p:nvPr/>
        </p:nvPicPr>
        <p:blipFill>
          <a:blip r:embed="rId3"/>
          <a:stretch>
            <a:fillRect/>
          </a:stretch>
        </p:blipFill>
        <p:spPr>
          <a:xfrm>
            <a:off x="0" y="1331700"/>
            <a:ext cx="8299565" cy="868825"/>
          </a:xfrm>
          <a:prstGeom prst="rect">
            <a:avLst/>
          </a:prstGeom>
        </p:spPr>
      </p:pic>
      <p:sp>
        <p:nvSpPr>
          <p:cNvPr id="177" name="TextBox 176"/>
          <p:cNvSpPr txBox="1"/>
          <p:nvPr/>
        </p:nvSpPr>
        <p:spPr>
          <a:xfrm>
            <a:off x="349250" y="2069720"/>
            <a:ext cx="7337801" cy="261610"/>
          </a:xfrm>
          <a:prstGeom prst="rect">
            <a:avLst/>
          </a:prstGeom>
          <a:noFill/>
        </p:spPr>
        <p:txBody>
          <a:bodyPr wrap="square" rtlCol="0">
            <a:spAutoFit/>
          </a:bodyPr>
          <a:lstStyle/>
          <a:p>
            <a:r>
              <a:rPr lang="en-US" sz="1050" dirty="0" smtClean="0"/>
              <a:t>Total Hours in a summer = 5 months of summer * 30 days *24 hours = 3600 hours</a:t>
            </a:r>
            <a:endParaRPr lang="en-US" sz="1050" dirty="0"/>
          </a:p>
        </p:txBody>
      </p:sp>
      <p:pic>
        <p:nvPicPr>
          <p:cNvPr id="178" name="Picture 177"/>
          <p:cNvPicPr>
            <a:picLocks noChangeAspect="1"/>
          </p:cNvPicPr>
          <p:nvPr/>
        </p:nvPicPr>
        <p:blipFill>
          <a:blip r:embed="rId4"/>
          <a:stretch>
            <a:fillRect/>
          </a:stretch>
        </p:blipFill>
        <p:spPr>
          <a:xfrm>
            <a:off x="1086216" y="2331330"/>
            <a:ext cx="6127131" cy="3919547"/>
          </a:xfrm>
          <a:prstGeom prst="rect">
            <a:avLst/>
          </a:prstGeom>
        </p:spPr>
      </p:pic>
    </p:spTree>
    <p:extLst>
      <p:ext uri="{BB962C8B-B14F-4D97-AF65-F5344CB8AC3E}">
        <p14:creationId xmlns:p14="http://schemas.microsoft.com/office/powerpoint/2010/main" val="388202950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Profile (Customer Demographic)</a:t>
            </a:r>
            <a:endParaRPr lang="en-US" dirty="0"/>
          </a:p>
        </p:txBody>
      </p:sp>
      <p:sp>
        <p:nvSpPr>
          <p:cNvPr id="3" name="Content Placeholder 2"/>
          <p:cNvSpPr>
            <a:spLocks noGrp="1"/>
          </p:cNvSpPr>
          <p:nvPr>
            <p:ph idx="1"/>
          </p:nvPr>
        </p:nvSpPr>
        <p:spPr>
          <a:xfrm>
            <a:off x="347663" y="1136822"/>
            <a:ext cx="8461375" cy="4803603"/>
          </a:xfrm>
        </p:spPr>
        <p:txBody>
          <a:bodyPr/>
          <a:lstStyle/>
          <a:p>
            <a:r>
              <a:rPr lang="en-US" sz="1600" dirty="0"/>
              <a:t>The three circuits feeding the Village of West Haverstraw presently serves 4,179 customers, the majority of which are </a:t>
            </a:r>
            <a:r>
              <a:rPr lang="en-US" sz="1600" dirty="0" smtClean="0"/>
              <a:t>residential</a:t>
            </a:r>
          </a:p>
          <a:p>
            <a:endParaRPr lang="en-US" sz="1600" dirty="0"/>
          </a:p>
          <a:p>
            <a:pPr marL="0" indent="0">
              <a:buNone/>
            </a:pPr>
            <a:endParaRPr lang="en-US" sz="1600" dirty="0"/>
          </a:p>
        </p:txBody>
      </p:sp>
      <p:sp>
        <p:nvSpPr>
          <p:cNvPr id="4" name="Slide Number Placeholder 3"/>
          <p:cNvSpPr>
            <a:spLocks noGrp="1"/>
          </p:cNvSpPr>
          <p:nvPr>
            <p:ph type="sldNum" sz="quarter" idx="10"/>
          </p:nvPr>
        </p:nvSpPr>
        <p:spPr/>
        <p:txBody>
          <a:bodyPr/>
          <a:lstStyle/>
          <a:p>
            <a:pPr>
              <a:defRPr/>
            </a:pPr>
            <a:fld id="{ED020E84-F86C-4C16-BA9D-8B6E16BD1967}" type="slidenum">
              <a:rPr lang="en-US" altLang="en-US" smtClean="0"/>
              <a:pPr>
                <a:defRPr/>
              </a:pPr>
              <a:t>9</a:t>
            </a:fld>
            <a:endParaRPr lang="en-US" altLang="en-US" dirty="0"/>
          </a:p>
        </p:txBody>
      </p:sp>
      <p:sp>
        <p:nvSpPr>
          <p:cNvPr id="6" name="Rectangle 1"/>
          <p:cNvSpPr>
            <a:spLocks noChangeArrowheads="1"/>
          </p:cNvSpPr>
          <p:nvPr/>
        </p:nvSpPr>
        <p:spPr bwMode="auto">
          <a:xfrm>
            <a:off x="2687150" y="2057671"/>
            <a:ext cx="30107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rPr>
              <a:t>Customer </a:t>
            </a:r>
            <a:r>
              <a:rPr kumimoji="0" lang="en-US" altLang="en-US" sz="1400" b="1" i="0" u="none" strike="noStrike" cap="none" normalizeH="0" baseline="0" dirty="0">
                <a:ln>
                  <a:noFill/>
                </a:ln>
                <a:solidFill>
                  <a:schemeClr val="tx1"/>
                </a:solidFill>
                <a:effectLst/>
                <a:latin typeface="Arial" charset="0"/>
              </a:rPr>
              <a:t>Breakdown by </a:t>
            </a:r>
            <a:r>
              <a:rPr kumimoji="0" lang="en-US" altLang="en-US" sz="1400" b="1" i="0" u="none" strike="noStrike" cap="none" normalizeH="0" baseline="0" dirty="0" smtClean="0">
                <a:ln>
                  <a:noFill/>
                </a:ln>
                <a:solidFill>
                  <a:schemeClr val="tx1"/>
                </a:solidFill>
                <a:effectLst/>
                <a:latin typeface="Arial" charset="0"/>
              </a:rPr>
              <a:t>Circuits</a:t>
            </a:r>
            <a:endParaRPr kumimoji="0" lang="en-US" altLang="en-US" sz="1400" b="1" i="0" u="none" strike="noStrike" cap="none" normalizeH="0" baseline="0" dirty="0">
              <a:ln>
                <a:noFill/>
              </a:ln>
              <a:solidFill>
                <a:schemeClr val="tx1"/>
              </a:solidFill>
              <a:effectLst/>
              <a:latin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701367698"/>
              </p:ext>
            </p:extLst>
          </p:nvPr>
        </p:nvGraphicFramePr>
        <p:xfrm>
          <a:off x="2010266" y="2501832"/>
          <a:ext cx="4364528" cy="1939566"/>
        </p:xfrm>
        <a:graphic>
          <a:graphicData uri="http://schemas.openxmlformats.org/drawingml/2006/table">
            <a:tbl>
              <a:tblPr firstRow="1" firstCol="1" bandRow="1"/>
              <a:tblGrid>
                <a:gridCol w="1150021">
                  <a:extLst>
                    <a:ext uri="{9D8B030D-6E8A-4147-A177-3AD203B41FA5}">
                      <a16:colId xmlns="" xmlns:a16="http://schemas.microsoft.com/office/drawing/2014/main" val="161796169"/>
                    </a:ext>
                  </a:extLst>
                </a:gridCol>
                <a:gridCol w="1106023">
                  <a:extLst>
                    <a:ext uri="{9D8B030D-6E8A-4147-A177-3AD203B41FA5}">
                      <a16:colId xmlns="" xmlns:a16="http://schemas.microsoft.com/office/drawing/2014/main" val="1540080720"/>
                    </a:ext>
                  </a:extLst>
                </a:gridCol>
                <a:gridCol w="1072856">
                  <a:extLst>
                    <a:ext uri="{9D8B030D-6E8A-4147-A177-3AD203B41FA5}">
                      <a16:colId xmlns="" xmlns:a16="http://schemas.microsoft.com/office/drawing/2014/main" val="2723259047"/>
                    </a:ext>
                  </a:extLst>
                </a:gridCol>
                <a:gridCol w="1035628">
                  <a:extLst>
                    <a:ext uri="{9D8B030D-6E8A-4147-A177-3AD203B41FA5}">
                      <a16:colId xmlns="" xmlns:a16="http://schemas.microsoft.com/office/drawing/2014/main" val="3314806018"/>
                    </a:ext>
                  </a:extLst>
                </a:gridCol>
              </a:tblGrid>
              <a:tr h="240191">
                <a:tc rowSpan="2">
                  <a:txBody>
                    <a:bodyPr/>
                    <a:lstStyle/>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West Haverstraw Distribution Circuit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3">
                  <a:txBody>
                    <a:bodyPr/>
                    <a:lstStyle/>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Customers*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915143804"/>
                  </a:ext>
                </a:extLst>
              </a:tr>
              <a:tr h="720573">
                <a:tc vMerge="1">
                  <a:txBody>
                    <a:bodyPr/>
                    <a:lstStyle/>
                    <a:p>
                      <a:endParaRPr lang="en-US"/>
                    </a:p>
                  </a:txBody>
                  <a:tcPr/>
                </a:tc>
                <a:tc>
                  <a:txBody>
                    <a:bodyPr/>
                    <a:lstStyle/>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Residential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 &amp; 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 xmlns:a16="http://schemas.microsoft.com/office/drawing/2014/main" val="2400562173"/>
                  </a:ext>
                </a:extLst>
              </a:tr>
              <a:tr h="240191">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27-3-13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68138692"/>
                  </a:ext>
                </a:extLst>
              </a:tr>
              <a:tr h="240191">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27-4-13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3516495"/>
                  </a:ext>
                </a:extLst>
              </a:tr>
              <a:tr h="249210">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27-8-13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28252690"/>
                  </a:ext>
                </a:extLst>
              </a:tr>
              <a:tr h="249210">
                <a:tc>
                  <a:txBody>
                    <a:bodyPr/>
                    <a:lstStyle/>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3,597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1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582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1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4,179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 xmlns:a16="http://schemas.microsoft.com/office/drawing/2014/main" val="4127710602"/>
                  </a:ext>
                </a:extLst>
              </a:tr>
            </a:tbl>
          </a:graphicData>
        </a:graphic>
      </p:graphicFrame>
      <p:sp>
        <p:nvSpPr>
          <p:cNvPr id="11" name="Rectangle 10"/>
          <p:cNvSpPr/>
          <p:nvPr/>
        </p:nvSpPr>
        <p:spPr>
          <a:xfrm>
            <a:off x="1909982" y="4441398"/>
            <a:ext cx="1284326" cy="246221"/>
          </a:xfrm>
          <a:prstGeom prst="rect">
            <a:avLst/>
          </a:prstGeom>
        </p:spPr>
        <p:txBody>
          <a:bodyPr wrap="none">
            <a:spAutoFit/>
          </a:bodyPr>
          <a:lstStyle/>
          <a:p>
            <a:r>
              <a:rPr lang="en-US" sz="1000" dirty="0">
                <a:latin typeface="Calibri" panose="020F0502020204030204" pitchFamily="34" charset="0"/>
                <a:ea typeface="Calibri" panose="020F0502020204030204" pitchFamily="34" charset="0"/>
                <a:cs typeface="Times New Roman" panose="02020603050405020304" pitchFamily="18" charset="0"/>
              </a:rPr>
              <a:t> * As of June 1, 2018.</a:t>
            </a:r>
            <a:endParaRPr lang="en-US" sz="1000" dirty="0"/>
          </a:p>
        </p:txBody>
      </p:sp>
    </p:spTree>
    <p:extLst>
      <p:ext uri="{BB962C8B-B14F-4D97-AF65-F5344CB8AC3E}">
        <p14:creationId xmlns:p14="http://schemas.microsoft.com/office/powerpoint/2010/main" val="51129609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defRPr>
        </a:defPPr>
      </a:lstStyle>
    </a:spDef>
    <a:ln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3C6DE3B032264EACEAC88D54FE6412" ma:contentTypeVersion="1" ma:contentTypeDescription="Create a new document." ma:contentTypeScope="" ma:versionID="644a6840aeba3281a4390ece96509ed0">
  <xsd:schema xmlns:xsd="http://www.w3.org/2001/XMLSchema" xmlns:xs="http://www.w3.org/2001/XMLSchema" xmlns:p="http://schemas.microsoft.com/office/2006/metadata/properties" xmlns:ns2="13881284-688b-4a56-851a-f980f59d9e25" targetNamespace="http://schemas.microsoft.com/office/2006/metadata/properties" ma:root="true" ma:fieldsID="7b2f2805e995ba3c40ff214b5093fc62" ns2:_="">
    <xsd:import namespace="13881284-688b-4a56-851a-f980f59d9e25"/>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881284-688b-4a56-851a-f980f59d9e2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5418762F-56B5-4687-AB13-A954D06C6E3A}">
  <ds:schemaRefs>
    <ds:schemaRef ds:uri="http://purl.org/dc/dcmitype/"/>
    <ds:schemaRef ds:uri="http://schemas.microsoft.com/office/2006/metadata/properties"/>
    <ds:schemaRef ds:uri="http://www.w3.org/XML/1998/namespace"/>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13881284-688b-4a56-851a-f980f59d9e25"/>
    <ds:schemaRef ds:uri="http://purl.org/dc/elements/1.1/"/>
  </ds:schemaRefs>
</ds:datastoreItem>
</file>

<file path=customXml/itemProps2.xml><?xml version="1.0" encoding="utf-8"?>
<ds:datastoreItem xmlns:ds="http://schemas.openxmlformats.org/officeDocument/2006/customXml" ds:itemID="{F5D8C5EB-9C9C-4D1C-A4D6-4056C34564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881284-688b-4a56-851a-f980f59d9e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95A6ED-5F4D-4A2E-A5F2-333133BFA23B}">
  <ds:schemaRefs>
    <ds:schemaRef ds:uri="http://schemas.microsoft.com/sharepoint/v3/contenttype/forms"/>
  </ds:schemaRefs>
</ds:datastoreItem>
</file>

<file path=customXml/itemProps4.xml><?xml version="1.0" encoding="utf-8"?>
<ds:datastoreItem xmlns:ds="http://schemas.openxmlformats.org/officeDocument/2006/customXml" ds:itemID="{8C6C4A2D-9CC6-45D6-BFBF-A295CFCD58A8}">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34705</TotalTime>
  <Words>1732</Words>
  <Application>Microsoft Office PowerPoint</Application>
  <PresentationFormat>On-screen Show (4:3)</PresentationFormat>
  <Paragraphs>183</Paragraphs>
  <Slides>19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Default Design</vt:lpstr>
      <vt:lpstr>Document</vt:lpstr>
      <vt:lpstr>West Haverstraw  Non-Wires Alternative  Pre-Bid Conference</vt:lpstr>
      <vt:lpstr>Agenda</vt:lpstr>
      <vt:lpstr>Overview and Purpose</vt:lpstr>
      <vt:lpstr>O&amp;R’s NWA Process</vt:lpstr>
      <vt:lpstr>West Haverstraw NWA Overview</vt:lpstr>
      <vt:lpstr>West Haverstraw NWA Overview (cont’d) </vt:lpstr>
      <vt:lpstr>Description of Need</vt:lpstr>
      <vt:lpstr>Description of Need (cont’d)</vt:lpstr>
      <vt:lpstr>Load Profile (Customer Demographic)</vt:lpstr>
      <vt:lpstr>Potential Solutions</vt:lpstr>
      <vt:lpstr>Potential Solutions (Cont’d)</vt:lpstr>
      <vt:lpstr>Vendor Information</vt:lpstr>
      <vt:lpstr>RFP Schedule</vt:lpstr>
      <vt:lpstr>Evaluation Criteria</vt:lpstr>
      <vt:lpstr>Evaluation Criteria (Cont’d)</vt:lpstr>
      <vt:lpstr>Proposal Response and Submittal Process</vt:lpstr>
      <vt:lpstr>Key Things to Note</vt:lpstr>
      <vt:lpstr>Clarification Questions</vt:lpstr>
      <vt:lpstr>Thank you!!</vt:lpstr>
    </vt:vector>
  </TitlesOfParts>
  <Company>Consolidated Edison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MORRISONL</dc:creator>
  <cp:lastModifiedBy>Saito, Shoko</cp:lastModifiedBy>
  <cp:revision>1648</cp:revision>
  <cp:lastPrinted>2015-06-25T12:55:35Z</cp:lastPrinted>
  <dcterms:created xsi:type="dcterms:W3CDTF">2010-08-02T14:08:58Z</dcterms:created>
  <dcterms:modified xsi:type="dcterms:W3CDTF">2018-07-16T19:25:07Z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0x010100983C6DE3B032264EACEAC88D54FE6412</vt:lpwstr>
  </property>
</Properties>
</file>